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33" r:id="rId2"/>
    <p:sldId id="256" r:id="rId3"/>
    <p:sldId id="262" r:id="rId4"/>
    <p:sldId id="263" r:id="rId5"/>
    <p:sldId id="285" r:id="rId6"/>
    <p:sldId id="269" r:id="rId7"/>
    <p:sldId id="323" r:id="rId8"/>
    <p:sldId id="257" r:id="rId9"/>
    <p:sldId id="266" r:id="rId10"/>
    <p:sldId id="298" r:id="rId11"/>
    <p:sldId id="332" r:id="rId12"/>
    <p:sldId id="275" r:id="rId13"/>
    <p:sldId id="286" r:id="rId14"/>
    <p:sldId id="289" r:id="rId15"/>
    <p:sldId id="280" r:id="rId16"/>
    <p:sldId id="307" r:id="rId17"/>
    <p:sldId id="319" r:id="rId18"/>
    <p:sldId id="308" r:id="rId19"/>
    <p:sldId id="306" r:id="rId20"/>
    <p:sldId id="324" r:id="rId21"/>
    <p:sldId id="258" r:id="rId22"/>
    <p:sldId id="267" r:id="rId23"/>
    <p:sldId id="268" r:id="rId24"/>
    <p:sldId id="270" r:id="rId25"/>
    <p:sldId id="296" r:id="rId26"/>
    <p:sldId id="276" r:id="rId27"/>
    <p:sldId id="299" r:id="rId28"/>
    <p:sldId id="279" r:id="rId29"/>
    <p:sldId id="313" r:id="rId30"/>
    <p:sldId id="314" r:id="rId31"/>
    <p:sldId id="288" r:id="rId32"/>
    <p:sldId id="283" r:id="rId33"/>
    <p:sldId id="282" r:id="rId34"/>
    <p:sldId id="260" r:id="rId35"/>
    <p:sldId id="290" r:id="rId36"/>
    <p:sldId id="305" r:id="rId37"/>
    <p:sldId id="311" r:id="rId38"/>
    <p:sldId id="312" r:id="rId39"/>
    <p:sldId id="310" r:id="rId40"/>
    <p:sldId id="264" r:id="rId41"/>
    <p:sldId id="293" r:id="rId42"/>
    <p:sldId id="300" r:id="rId43"/>
    <p:sldId id="309" r:id="rId44"/>
    <p:sldId id="278" r:id="rId45"/>
    <p:sldId id="297" r:id="rId46"/>
    <p:sldId id="301" r:id="rId47"/>
    <p:sldId id="302" r:id="rId48"/>
    <p:sldId id="303" r:id="rId49"/>
    <p:sldId id="265" r:id="rId50"/>
    <p:sldId id="329" r:id="rId51"/>
    <p:sldId id="330" r:id="rId52"/>
    <p:sldId id="33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87209" autoAdjust="0"/>
  </p:normalViewPr>
  <p:slideViewPr>
    <p:cSldViewPr>
      <p:cViewPr>
        <p:scale>
          <a:sx n="50" d="100"/>
          <a:sy n="50" d="100"/>
        </p:scale>
        <p:origin x="-1771" y="-518"/>
      </p:cViewPr>
      <p:guideLst>
        <p:guide orient="horz" pos="2160"/>
        <p:guide pos="2880"/>
      </p:guideLst>
    </p:cSldViewPr>
  </p:slideViewPr>
  <p:outlineViewPr>
    <p:cViewPr>
      <p:scale>
        <a:sx n="33" d="100"/>
        <a:sy n="33" d="100"/>
      </p:scale>
      <p:origin x="0" y="1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D1F322-AB5A-4508-842F-823D76705696}" type="datetimeFigureOut">
              <a:rPr lang="en-US" smtClean="0"/>
              <a:pPr/>
              <a:t>6/30/2015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8506A1-4C74-4D13-81C1-A90D3A440816}" type="slidenum">
              <a:rPr lang="en-US" smtClean="0"/>
              <a:pPr/>
              <a:t>‹#›</a:t>
            </a:fld>
            <a:endParaRPr lang="en-US"/>
          </a:p>
        </p:txBody>
      </p:sp>
    </p:spTree>
    <p:extLst>
      <p:ext uri="{BB962C8B-B14F-4D97-AF65-F5344CB8AC3E}">
        <p14:creationId xmlns:p14="http://schemas.microsoft.com/office/powerpoint/2010/main" val="2922429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n.wikipedia.org/wiki/Animal_slaughter" TargetMode="External"/><Relationship Id="rId3" Type="http://schemas.openxmlformats.org/officeDocument/2006/relationships/hyperlink" Target="http://en.wikipedia.org/wiki/Fairy_tale" TargetMode="External"/><Relationship Id="rId7" Type="http://schemas.openxmlformats.org/officeDocument/2006/relationships/hyperlink" Target="http://en.wikipedia.org/wiki/E._B._Whit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en.wikipedia.org/wiki/Children's_literature" TargetMode="External"/><Relationship Id="rId11" Type="http://schemas.openxmlformats.org/officeDocument/2006/relationships/hyperlink" Target="http://en.wikipedia.org/wiki/Barn_spider" TargetMode="External"/><Relationship Id="rId5" Type="http://schemas.openxmlformats.org/officeDocument/2006/relationships/hyperlink" Target="http://en.wikipedia.org/wiki/Mother_Goose" TargetMode="External"/><Relationship Id="rId10" Type="http://schemas.openxmlformats.org/officeDocument/2006/relationships/hyperlink" Target="http://en.wikipedia.org/wiki/Pig" TargetMode="External"/><Relationship Id="rId4" Type="http://schemas.openxmlformats.org/officeDocument/2006/relationships/hyperlink" Target="http://en.wikipedia.org/wiki/Nursery_rhyme" TargetMode="External"/><Relationship Id="rId9" Type="http://schemas.openxmlformats.org/officeDocument/2006/relationships/hyperlink" Target="http://en.wikipedia.org/wiki/Garth_Williams"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airy_tal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n.wikipedia.org/wiki/Big_Bad_Wolf"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Alice_in_wonderland" TargetMode="External"/><Relationship Id="rId3" Type="http://schemas.openxmlformats.org/officeDocument/2006/relationships/hyperlink" Target="http://en.wikipedia.org/wiki/Alice_(Alice's_Adventures_in_Wonderland)" TargetMode="External"/><Relationship Id="rId7" Type="http://schemas.openxmlformats.org/officeDocument/2006/relationships/hyperlink" Target="http://en.wikipedia.org/wiki/Logic"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en.wikipedia.org/wiki/Anthropomorphism" TargetMode="External"/><Relationship Id="rId11" Type="http://schemas.openxmlformats.org/officeDocument/2006/relationships/hyperlink" Target="http://en.wikipedia.org/wiki/Fantasy" TargetMode="External"/><Relationship Id="rId5" Type="http://schemas.openxmlformats.org/officeDocument/2006/relationships/hyperlink" Target="http://en.wikipedia.org/wiki/Wonderland_(fictional_country)" TargetMode="External"/><Relationship Id="rId10" Type="http://schemas.openxmlformats.org/officeDocument/2006/relationships/hyperlink" Target="http://en.wikipedia.org/wiki/Narrative" TargetMode="External"/><Relationship Id="rId4" Type="http://schemas.openxmlformats.org/officeDocument/2006/relationships/hyperlink" Target="http://en.wikipedia.org/wiki/Fantasy_world" TargetMode="External"/><Relationship Id="rId9" Type="http://schemas.openxmlformats.org/officeDocument/2006/relationships/hyperlink" Target="http://en.wikipedia.org/wiki/Literary_nonsense"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San_Nicolas_Island" TargetMode="External"/><Relationship Id="rId13" Type="http://schemas.openxmlformats.org/officeDocument/2006/relationships/hyperlink" Target="http://en.wikipedia.org/wiki/Marguerite_Henry" TargetMode="External"/><Relationship Id="rId3" Type="http://schemas.openxmlformats.org/officeDocument/2006/relationships/hyperlink" Target="http://en.wikipedia.org/wiki/Jean_Craighead_George" TargetMode="External"/><Relationship Id="rId7" Type="http://schemas.openxmlformats.org/officeDocument/2006/relationships/hyperlink" Target="http://en.wikipedia.org/wiki/Nicole%C3%B1o" TargetMode="External"/><Relationship Id="rId12" Type="http://schemas.openxmlformats.org/officeDocument/2006/relationships/hyperlink" Target="http://en.wikipedia.org/wiki/1947" TargetMode="External"/><Relationship Id="rId2" Type="http://schemas.openxmlformats.org/officeDocument/2006/relationships/slide" Target="../slides/slide7.xml"/><Relationship Id="rId16" Type="http://schemas.openxmlformats.org/officeDocument/2006/relationships/hyperlink" Target="http://en.wikipedia.org/wiki/Virginia" TargetMode="External"/><Relationship Id="rId1" Type="http://schemas.openxmlformats.org/officeDocument/2006/relationships/notesMaster" Target="../notesMasters/notesMaster1.xml"/><Relationship Id="rId6" Type="http://schemas.openxmlformats.org/officeDocument/2006/relationships/hyperlink" Target="http://en.wikipedia.org/wiki/Juana_Maria" TargetMode="External"/><Relationship Id="rId11" Type="http://schemas.openxmlformats.org/officeDocument/2006/relationships/hyperlink" Target="http://en.wikipedia.org/wiki/Octopus" TargetMode="External"/><Relationship Id="rId5" Type="http://schemas.openxmlformats.org/officeDocument/2006/relationships/hyperlink" Target="http://en.wikipedia.org/wiki/California" TargetMode="External"/><Relationship Id="rId15" Type="http://schemas.openxmlformats.org/officeDocument/2006/relationships/hyperlink" Target="http://en.wikipedia.org/wiki/Chincoteague,_Virginia" TargetMode="External"/><Relationship Id="rId10" Type="http://schemas.openxmlformats.org/officeDocument/2006/relationships/hyperlink" Target="http://en.wikipedia.org/wiki/Canoes" TargetMode="External"/><Relationship Id="rId4" Type="http://schemas.openxmlformats.org/officeDocument/2006/relationships/hyperlink" Target="http://en.wikipedia.org/wiki/Yupik_peoples" TargetMode="External"/><Relationship Id="rId9" Type="http://schemas.openxmlformats.org/officeDocument/2006/relationships/hyperlink" Target="http://en.wikipedia.org/wiki/Spear" TargetMode="External"/><Relationship Id="rId14" Type="http://schemas.openxmlformats.org/officeDocument/2006/relationships/hyperlink" Target="http://en.wikipedia.org/wiki/Chincoteague_Pon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en.wikipedia.org/wiki/Siren" TargetMode="External"/><Relationship Id="rId3" Type="http://schemas.openxmlformats.org/officeDocument/2006/relationships/hyperlink" Target="http://en.wikipedia.org/wiki/Greek_mythology" TargetMode="External"/><Relationship Id="rId7" Type="http://schemas.openxmlformats.org/officeDocument/2006/relationships/hyperlink" Target="http://en.wikipedia.org/wiki/Suda"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en.wikipedia.org/wiki/Phineas" TargetMode="External"/><Relationship Id="rId5" Type="http://schemas.openxmlformats.org/officeDocument/2006/relationships/hyperlink" Target="http://en.wikipedia.org/wiki/Greek_language" TargetMode="External"/><Relationship Id="rId4" Type="http://schemas.openxmlformats.org/officeDocument/2006/relationships/hyperlink" Target="http://en.wikipedia.org/wiki/Latin_languag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John_William_Waterhous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Gold"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en.wikipedia.org/wiki/Serpent_(symbolism)" TargetMode="External"/><Relationship Id="rId5" Type="http://schemas.openxmlformats.org/officeDocument/2006/relationships/hyperlink" Target="http://en.wikipedia.org/wiki/Boar" TargetMode="External"/><Relationship Id="rId4" Type="http://schemas.openxmlformats.org/officeDocument/2006/relationships/hyperlink" Target="http://en.wikipedia.org/wiki/Tusk"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en.wiktionary.org/wiki/%E5%B0%91%E5%A5%B3" TargetMode="External"/><Relationship Id="rId3" Type="http://schemas.openxmlformats.org/officeDocument/2006/relationships/hyperlink" Target="http://en.wikipedia.org/wiki/Iguana" TargetMode="External"/><Relationship Id="rId7" Type="http://schemas.openxmlformats.org/officeDocument/2006/relationships/hyperlink" Target="http://en.wikipedia.org/wiki/Japanese_language"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en.wikipedia.org/wiki/Romanization_of_Japanese" TargetMode="External"/><Relationship Id="rId5" Type="http://schemas.openxmlformats.org/officeDocument/2006/relationships/hyperlink" Target="http://en.wikipedia.org/wiki/Manga" TargetMode="External"/><Relationship Id="rId4" Type="http://schemas.openxmlformats.org/officeDocument/2006/relationships/hyperlink" Target="http://en.wikipedia.org/wiki/Help:Installing_Japanese_character_sets" TargetMode="External"/><Relationship Id="rId9" Type="http://schemas.openxmlformats.org/officeDocument/2006/relationships/hyperlink" Target="http://en.wiktionary.org/wiki/sh%C5%8Djo"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en.wikipedia.org/wiki/Nausica%C3%A4_(character)" TargetMode="External"/><Relationship Id="rId13" Type="http://schemas.openxmlformats.org/officeDocument/2006/relationships/hyperlink" Target="http://en.wikipedia.org/wiki/Firearm" TargetMode="External"/><Relationship Id="rId3" Type="http://schemas.openxmlformats.org/officeDocument/2006/relationships/hyperlink" Target="http://en.wikipedia.org/wiki/Help:Installing_Japanese_character_sets" TargetMode="External"/><Relationship Id="rId7" Type="http://schemas.openxmlformats.org/officeDocument/2006/relationships/hyperlink" Target="http://en.wikipedia.org/wiki/Kiki's_Delivery_Service" TargetMode="External"/><Relationship Id="rId12" Type="http://schemas.openxmlformats.org/officeDocument/2006/relationships/hyperlink" Target="http://en.wikipedia.org/wiki/Ironsand" TargetMode="External"/><Relationship Id="rId2" Type="http://schemas.openxmlformats.org/officeDocument/2006/relationships/slide" Target="../slides/slide20.xml"/><Relationship Id="rId16" Type="http://schemas.openxmlformats.org/officeDocument/2006/relationships/hyperlink" Target="http://en.wikipedia.org/wiki/Mononoke" TargetMode="External"/><Relationship Id="rId1" Type="http://schemas.openxmlformats.org/officeDocument/2006/relationships/notesMaster" Target="../notesMasters/notesMaster1.xml"/><Relationship Id="rId6" Type="http://schemas.openxmlformats.org/officeDocument/2006/relationships/hyperlink" Target="http://en.wikipedia.org/wiki/Studio_Ghibli" TargetMode="External"/><Relationship Id="rId11" Type="http://schemas.openxmlformats.org/officeDocument/2006/relationships/hyperlink" Target="http://en.wikipedia.org/wiki/Caterpillar" TargetMode="External"/><Relationship Id="rId5" Type="http://schemas.openxmlformats.org/officeDocument/2006/relationships/hyperlink" Target="http://en.wikipedia.org/wiki/Hayao_Miyazaki" TargetMode="External"/><Relationship Id="rId15" Type="http://schemas.openxmlformats.org/officeDocument/2006/relationships/hyperlink" Target="http://en.wikipedia.org/wiki/Yuriko_Ishida" TargetMode="External"/><Relationship Id="rId10" Type="http://schemas.openxmlformats.org/officeDocument/2006/relationships/hyperlink" Target="http://en.wikipedia.org/wiki/Princess" TargetMode="External"/><Relationship Id="rId4" Type="http://schemas.openxmlformats.org/officeDocument/2006/relationships/hyperlink" Target="http://en.wikipedia.org/wiki/Anime" TargetMode="External"/><Relationship Id="rId9" Type="http://schemas.openxmlformats.org/officeDocument/2006/relationships/hyperlink" Target="http://en.wikipedia.org/wiki/Sumi_Shimamoto" TargetMode="External"/><Relationship Id="rId14" Type="http://schemas.openxmlformats.org/officeDocument/2006/relationships/hyperlink" Target="http://en.wikipedia.org/wiki/Wolves"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moderngirlblitz.tumblr.com/post/4558672658/meeeow-edit-this-cat-fucking-rules-by-the-way"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n.wikipedia.org/wiki/Louise_Bourgeois"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en.wikipedia.org/wiki/Catholic" TargetMode="External"/><Relationship Id="rId3" Type="http://schemas.openxmlformats.org/officeDocument/2006/relationships/hyperlink" Target="http://en.wikipedia.org/wiki/Nuremberg" TargetMode="External"/><Relationship Id="rId7" Type="http://schemas.openxmlformats.org/officeDocument/2006/relationships/hyperlink" Target="http://en.wikipedia.org/wiki/Birth" TargetMode="External"/><Relationship Id="rId2" Type="http://schemas.openxmlformats.org/officeDocument/2006/relationships/slide" Target="../slides/slide46.xml"/><Relationship Id="rId1" Type="http://schemas.openxmlformats.org/officeDocument/2006/relationships/notesMaster" Target="../notesMasters/notesMaster1.xml"/><Relationship Id="rId6" Type="http://schemas.openxmlformats.org/officeDocument/2006/relationships/hyperlink" Target="http://en.wikipedia.org/wiki/Metaphor" TargetMode="External"/><Relationship Id="rId5" Type="http://schemas.openxmlformats.org/officeDocument/2006/relationships/hyperlink" Target="http://en.wikipedia.org/wiki/Feminist" TargetMode="External"/><Relationship Id="rId4" Type="http://schemas.openxmlformats.org/officeDocument/2006/relationships/hyperlink" Target="http://en.wikipedia.org/wiki/Germany" TargetMode="External"/><Relationship Id="rId9" Type="http://schemas.openxmlformats.org/officeDocument/2006/relationships/hyperlink" Target="http://en.wikipedia.org/wiki/Allusions"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en.wikipedia.org/wiki/Lorna_simpson"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en.wikipedia.org/wiki/Anaphylaxis"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Gif</a:t>
            </a:r>
            <a:r>
              <a:rPr lang="en-US" baseline="0" dirty="0" smtClean="0"/>
              <a:t> from </a:t>
            </a:r>
            <a:r>
              <a:rPr lang="en-US" baseline="0" dirty="0" err="1" smtClean="0"/>
              <a:t>Beyonce’s</a:t>
            </a:r>
            <a:r>
              <a:rPr lang="en-US" baseline="0" dirty="0" smtClean="0"/>
              <a:t> Kitty Kat </a:t>
            </a:r>
            <a:r>
              <a:rPr lang="en-US" baseline="0" dirty="0" err="1" smtClean="0"/>
              <a:t>videa</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Clifford was the runt of a litter of puppies and was chosen by a city child named Emily Elizabeth as her birthday present. No one expected him to grow, but Emily's love for her tiny red puppy changed him dramatically. Before long, he was over 25 feet (7.6 m) tall, forcing the Howard family to leave the city and move to the open spaces of Birdwell Island.</a:t>
            </a:r>
            <a:endParaRPr lang="en-US" dirty="0" smtClean="0"/>
          </a:p>
          <a:p>
            <a:endParaRPr lang="en-US" dirty="0" smtClean="0"/>
          </a:p>
          <a:p>
            <a:r>
              <a:rPr lang="en-US" sz="1200" b="0" i="0" kern="1200" dirty="0" smtClean="0">
                <a:solidFill>
                  <a:schemeClr val="tx1"/>
                </a:solidFill>
                <a:latin typeface="+mn-lt"/>
                <a:ea typeface="+mn-ea"/>
                <a:cs typeface="+mn-cs"/>
              </a:rPr>
              <a:t>The familiar figure of </a:t>
            </a:r>
            <a:r>
              <a:rPr lang="en-US" sz="1200" b="1" i="0" kern="1200" dirty="0" smtClean="0">
                <a:solidFill>
                  <a:schemeClr val="tx1"/>
                </a:solidFill>
                <a:latin typeface="+mn-lt"/>
                <a:ea typeface="+mn-ea"/>
                <a:cs typeface="+mn-cs"/>
              </a:rPr>
              <a:t>Mother Goose</a:t>
            </a:r>
            <a:r>
              <a:rPr lang="en-US" sz="1200" b="0" i="0" kern="1200" dirty="0" smtClean="0">
                <a:solidFill>
                  <a:schemeClr val="tx1"/>
                </a:solidFill>
                <a:latin typeface="+mn-lt"/>
                <a:ea typeface="+mn-ea"/>
                <a:cs typeface="+mn-cs"/>
              </a:rPr>
              <a:t> is an imaginary author of a collection of </a:t>
            </a:r>
            <a:r>
              <a:rPr lang="en-US" sz="1200" b="0" i="0" u="none" strike="noStrike" kern="1200" dirty="0" smtClean="0">
                <a:solidFill>
                  <a:schemeClr val="tx1"/>
                </a:solidFill>
                <a:latin typeface="+mn-lt"/>
                <a:ea typeface="+mn-ea"/>
                <a:cs typeface="+mn-cs"/>
                <a:hlinkClick r:id="rId3" tooltip="Fairy tale"/>
              </a:rPr>
              <a:t>fairy </a:t>
            </a:r>
            <a:r>
              <a:rPr lang="en-US" sz="1200" b="0" i="0" u="none" strike="noStrike" kern="1200" dirty="0" err="1" smtClean="0">
                <a:solidFill>
                  <a:schemeClr val="tx1"/>
                </a:solidFill>
                <a:latin typeface="+mn-lt"/>
                <a:ea typeface="+mn-ea"/>
                <a:cs typeface="+mn-cs"/>
                <a:hlinkClick r:id="rId3" tooltip="Fairy tale"/>
              </a:rPr>
              <a:t>tales</a:t>
            </a:r>
            <a:r>
              <a:rPr lang="en-US" sz="1200" b="0" i="0" kern="1200" dirty="0" err="1" smtClean="0">
                <a:solidFill>
                  <a:schemeClr val="tx1"/>
                </a:solidFill>
                <a:latin typeface="+mn-lt"/>
                <a:ea typeface="+mn-ea"/>
                <a:cs typeface="+mn-cs"/>
              </a:rPr>
              <a:t>and</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4" tooltip="Nursery rhyme"/>
              </a:rPr>
              <a:t>nursery rhymes</a:t>
            </a:r>
            <a:r>
              <a:rPr lang="en-US" sz="1200" b="0" i="0" u="none" strike="noStrike" kern="1200" baseline="30000" dirty="0" smtClean="0">
                <a:solidFill>
                  <a:schemeClr val="tx1"/>
                </a:solidFill>
                <a:latin typeface="+mn-lt"/>
                <a:ea typeface="+mn-ea"/>
                <a:cs typeface="+mn-cs"/>
                <a:hlinkClick r:id="rId5"/>
              </a:rPr>
              <a:t>[1]</a:t>
            </a:r>
            <a:r>
              <a:rPr lang="en-US" sz="1200" b="0" i="0" kern="1200" dirty="0" smtClean="0">
                <a:solidFill>
                  <a:schemeClr val="tx1"/>
                </a:solidFill>
                <a:latin typeface="+mn-lt"/>
                <a:ea typeface="+mn-ea"/>
                <a:cs typeface="+mn-cs"/>
              </a:rPr>
              <a:t> which are often published as </a:t>
            </a:r>
            <a:r>
              <a:rPr lang="en-US" sz="1200" b="0" i="1" kern="1200" dirty="0" smtClean="0">
                <a:solidFill>
                  <a:schemeClr val="tx1"/>
                </a:solidFill>
                <a:latin typeface="+mn-lt"/>
                <a:ea typeface="+mn-ea"/>
                <a:cs typeface="+mn-cs"/>
              </a:rPr>
              <a:t>Mother Goose Rhymes</a:t>
            </a:r>
            <a:r>
              <a:rPr lang="en-US" sz="1200" b="0" i="0" kern="1200" dirty="0" smtClean="0">
                <a:solidFill>
                  <a:schemeClr val="tx1"/>
                </a:solidFill>
                <a:latin typeface="+mn-lt"/>
                <a:ea typeface="+mn-ea"/>
                <a:cs typeface="+mn-cs"/>
              </a:rPr>
              <a:t>.</a:t>
            </a:r>
          </a:p>
          <a:p>
            <a:endParaRPr lang="en-US" sz="1200" b="0" i="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Charlotte's Web</a:t>
            </a:r>
            <a:r>
              <a:rPr lang="en-US" sz="1200" b="0" i="0" kern="1200" dirty="0" smtClean="0">
                <a:solidFill>
                  <a:schemeClr val="tx1"/>
                </a:solidFill>
                <a:latin typeface="+mn-lt"/>
                <a:ea typeface="+mn-ea"/>
                <a:cs typeface="+mn-cs"/>
              </a:rPr>
              <a:t> is an award-winning </a:t>
            </a:r>
            <a:r>
              <a:rPr lang="en-US" sz="1200" b="0" i="0" u="none" strike="noStrike" kern="1200" dirty="0" smtClean="0">
                <a:solidFill>
                  <a:schemeClr val="tx1"/>
                </a:solidFill>
                <a:latin typeface="+mn-lt"/>
                <a:ea typeface="+mn-ea"/>
                <a:cs typeface="+mn-cs"/>
                <a:hlinkClick r:id="rId6" tooltip="Children's literature"/>
              </a:rPr>
              <a:t>children's novel</a:t>
            </a:r>
            <a:r>
              <a:rPr lang="en-US" sz="1200" b="0" i="0" kern="1200" dirty="0" smtClean="0">
                <a:solidFill>
                  <a:schemeClr val="tx1"/>
                </a:solidFill>
                <a:latin typeface="+mn-lt"/>
                <a:ea typeface="+mn-ea"/>
                <a:cs typeface="+mn-cs"/>
              </a:rPr>
              <a:t> by acclaimed American author </a:t>
            </a:r>
            <a:r>
              <a:rPr lang="en-US" sz="1200" b="0" i="0" u="none" strike="noStrike" kern="1200" dirty="0" smtClean="0">
                <a:solidFill>
                  <a:schemeClr val="tx1"/>
                </a:solidFill>
                <a:latin typeface="+mn-lt"/>
                <a:ea typeface="+mn-ea"/>
                <a:cs typeface="+mn-cs"/>
                <a:hlinkClick r:id="rId7" tooltip="E. B. White"/>
              </a:rPr>
              <a:t>E. B. White</a:t>
            </a:r>
            <a:r>
              <a:rPr lang="en-US" sz="1200" b="0" i="0" kern="1200" dirty="0" smtClean="0">
                <a:solidFill>
                  <a:schemeClr val="tx1"/>
                </a:solidFill>
                <a:latin typeface="+mn-lt"/>
                <a:ea typeface="+mn-ea"/>
                <a:cs typeface="+mn-cs"/>
              </a:rPr>
              <a:t>, about a pig named Wilbur who is saved from being </a:t>
            </a:r>
            <a:r>
              <a:rPr lang="en-US" sz="1200" b="0" i="0" u="none" strike="noStrike" kern="1200" dirty="0" smtClean="0">
                <a:solidFill>
                  <a:schemeClr val="tx1"/>
                </a:solidFill>
                <a:latin typeface="+mn-lt"/>
                <a:ea typeface="+mn-ea"/>
                <a:cs typeface="+mn-cs"/>
                <a:hlinkClick r:id="rId8" tooltip="Animal slaughter"/>
              </a:rPr>
              <a:t>slaughtered</a:t>
            </a:r>
            <a:r>
              <a:rPr lang="en-US" sz="1200" b="0" i="0" kern="1200" dirty="0" smtClean="0">
                <a:solidFill>
                  <a:schemeClr val="tx1"/>
                </a:solidFill>
                <a:latin typeface="+mn-lt"/>
                <a:ea typeface="+mn-ea"/>
                <a:cs typeface="+mn-cs"/>
              </a:rPr>
              <a:t> by an intelligent spider named Charlotte. The book was first published in 1952, with illustrations by </a:t>
            </a:r>
            <a:r>
              <a:rPr lang="en-US" sz="1200" b="0" i="0" u="none" strike="noStrike" kern="1200" dirty="0" smtClean="0">
                <a:solidFill>
                  <a:schemeClr val="tx1"/>
                </a:solidFill>
                <a:latin typeface="+mn-lt"/>
                <a:ea typeface="+mn-ea"/>
                <a:cs typeface="+mn-cs"/>
                <a:hlinkClick r:id="rId9" tooltip="Garth Williams"/>
              </a:rPr>
              <a:t>Garth Williams</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novel tells the story of a </a:t>
            </a:r>
            <a:r>
              <a:rPr lang="en-US" sz="1200" b="0" i="0" u="none" strike="noStrike" kern="1200" dirty="0" smtClean="0">
                <a:solidFill>
                  <a:schemeClr val="tx1"/>
                </a:solidFill>
                <a:latin typeface="+mn-lt"/>
                <a:ea typeface="+mn-ea"/>
                <a:cs typeface="+mn-cs"/>
                <a:hlinkClick r:id="rId10" tooltip="Pig"/>
              </a:rPr>
              <a:t>pig</a:t>
            </a:r>
            <a:r>
              <a:rPr lang="en-US" sz="1200" b="0" i="0" kern="1200" dirty="0" smtClean="0">
                <a:solidFill>
                  <a:schemeClr val="tx1"/>
                </a:solidFill>
                <a:latin typeface="+mn-lt"/>
                <a:ea typeface="+mn-ea"/>
                <a:cs typeface="+mn-cs"/>
              </a:rPr>
              <a:t> named Wilbur and his friendship with a </a:t>
            </a:r>
            <a:r>
              <a:rPr lang="en-US" sz="1200" b="0" i="0" u="none" strike="noStrike" kern="1200" dirty="0" smtClean="0">
                <a:solidFill>
                  <a:schemeClr val="tx1"/>
                </a:solidFill>
                <a:latin typeface="+mn-lt"/>
                <a:ea typeface="+mn-ea"/>
                <a:cs typeface="+mn-cs"/>
                <a:hlinkClick r:id="rId11" tooltip="Barn spider"/>
              </a:rPr>
              <a:t>barn spider</a:t>
            </a:r>
            <a:r>
              <a:rPr lang="en-US" sz="1200" b="0" i="0" kern="1200" dirty="0" smtClean="0">
                <a:solidFill>
                  <a:schemeClr val="tx1"/>
                </a:solidFill>
                <a:latin typeface="+mn-lt"/>
                <a:ea typeface="+mn-ea"/>
                <a:cs typeface="+mn-cs"/>
              </a:rPr>
              <a:t> named Charlotte. When Wilbur is in danger of being slaughtered by the farmer, Charlotte writes messages praising Wilbur (such as "Some Pig") in her web in order to persuade the farmer to let him live.</a:t>
            </a: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Of course fairy tales also</a:t>
            </a:r>
            <a:r>
              <a:rPr lang="en-US" baseline="0" dirty="0" smtClean="0"/>
              <a:t> contain many conjugations of the woman and the animal. </a:t>
            </a:r>
            <a:r>
              <a:rPr lang="en-US" dirty="0" err="1" smtClean="0">
                <a:latin typeface="Arial" charset="0"/>
              </a:rPr>
              <a:t>Cate</a:t>
            </a:r>
            <a:r>
              <a:rPr lang="en-US" dirty="0" smtClean="0">
                <a:latin typeface="Arial" charset="0"/>
              </a:rPr>
              <a:t> Simmons</a:t>
            </a:r>
          </a:p>
          <a:p>
            <a:r>
              <a:rPr lang="en-US" sz="1200" b="1" i="0" kern="1200" dirty="0" smtClean="0">
                <a:solidFill>
                  <a:schemeClr val="tx1"/>
                </a:solidFill>
                <a:latin typeface="+mn-lt"/>
                <a:ea typeface="+mn-ea"/>
                <a:cs typeface="+mn-cs"/>
              </a:rPr>
              <a:t>Little Red Riding Hood</a:t>
            </a:r>
            <a:r>
              <a:rPr lang="en-US" sz="1200" b="0" i="0" kern="1200" dirty="0" smtClean="0">
                <a:solidFill>
                  <a:schemeClr val="tx1"/>
                </a:solidFill>
                <a:latin typeface="+mn-lt"/>
                <a:ea typeface="+mn-ea"/>
                <a:cs typeface="+mn-cs"/>
              </a:rPr>
              <a:t>, also known as </a:t>
            </a:r>
            <a:r>
              <a:rPr lang="en-US" sz="1200" b="1" i="0" kern="1200" dirty="0" smtClean="0">
                <a:solidFill>
                  <a:schemeClr val="tx1"/>
                </a:solidFill>
                <a:latin typeface="+mn-lt"/>
                <a:ea typeface="+mn-ea"/>
                <a:cs typeface="+mn-cs"/>
              </a:rPr>
              <a:t>Little Red Cap</a:t>
            </a:r>
            <a:r>
              <a:rPr lang="en-US" sz="1200" b="0" i="0" kern="1200" dirty="0" smtClean="0">
                <a:solidFill>
                  <a:schemeClr val="tx1"/>
                </a:solidFill>
                <a:latin typeface="+mn-lt"/>
                <a:ea typeface="+mn-ea"/>
                <a:cs typeface="+mn-cs"/>
              </a:rPr>
              <a:t>, is a French </a:t>
            </a:r>
            <a:r>
              <a:rPr lang="en-US" sz="1200" b="0" i="0" u="none" strike="noStrike" kern="1200" dirty="0" smtClean="0">
                <a:solidFill>
                  <a:schemeClr val="tx1"/>
                </a:solidFill>
                <a:latin typeface="+mn-lt"/>
                <a:ea typeface="+mn-ea"/>
                <a:cs typeface="+mn-cs"/>
                <a:hlinkClick r:id="rId3" tooltip="Fairy tale"/>
              </a:rPr>
              <a:t>fairy tale</a:t>
            </a:r>
            <a:r>
              <a:rPr lang="en-US" sz="1200" b="0" i="0" kern="1200" dirty="0" smtClean="0">
                <a:solidFill>
                  <a:schemeClr val="tx1"/>
                </a:solidFill>
                <a:latin typeface="+mn-lt"/>
                <a:ea typeface="+mn-ea"/>
                <a:cs typeface="+mn-cs"/>
              </a:rPr>
              <a:t> about a young girl and a </a:t>
            </a:r>
            <a:r>
              <a:rPr lang="en-US" sz="1200" b="0" i="0" u="none" strike="noStrike" kern="1200" dirty="0" smtClean="0">
                <a:solidFill>
                  <a:schemeClr val="tx1"/>
                </a:solidFill>
                <a:latin typeface="+mn-lt"/>
                <a:ea typeface="+mn-ea"/>
                <a:cs typeface="+mn-cs"/>
                <a:hlinkClick r:id="rId4" tooltip="Big Bad Wolf"/>
              </a:rPr>
              <a:t>Big Bad Wolf</a:t>
            </a:r>
            <a:r>
              <a:rPr lang="en-US" sz="1200" b="0" i="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Down the rabbit hole into memory and loss. Into the imaginary, which is actually the real. </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It tells of a girl named </a:t>
            </a:r>
            <a:r>
              <a:rPr lang="en-US" sz="1200" b="0" i="0" u="none" strike="noStrike" kern="1200" dirty="0" smtClean="0">
                <a:solidFill>
                  <a:schemeClr val="tx1"/>
                </a:solidFill>
                <a:latin typeface="+mn-lt"/>
                <a:ea typeface="+mn-ea"/>
                <a:cs typeface="+mn-cs"/>
                <a:hlinkClick r:id="rId3" tooltip="Alice (Alice's Adventures in Wonderland)"/>
              </a:rPr>
              <a:t>Alice</a:t>
            </a:r>
            <a:r>
              <a:rPr lang="en-US" sz="1200" b="0" i="0" kern="1200" dirty="0" smtClean="0">
                <a:solidFill>
                  <a:schemeClr val="tx1"/>
                </a:solidFill>
                <a:latin typeface="+mn-lt"/>
                <a:ea typeface="+mn-ea"/>
                <a:cs typeface="+mn-cs"/>
              </a:rPr>
              <a:t> who falls down a rabbit hole into a </a:t>
            </a:r>
            <a:r>
              <a:rPr lang="en-US" sz="1200" b="0" i="0" u="none" strike="noStrike" kern="1200" dirty="0" smtClean="0">
                <a:solidFill>
                  <a:schemeClr val="tx1"/>
                </a:solidFill>
                <a:latin typeface="+mn-lt"/>
                <a:ea typeface="+mn-ea"/>
                <a:cs typeface="+mn-cs"/>
                <a:hlinkClick r:id="rId4" tooltip="Fantasy world"/>
              </a:rPr>
              <a:t>fantasy world</a:t>
            </a:r>
            <a:r>
              <a:rPr lang="en-US" sz="1200" b="0" i="0" kern="1200" dirty="0" smtClean="0">
                <a:solidFill>
                  <a:schemeClr val="tx1"/>
                </a:solidFill>
                <a:latin typeface="+mn-lt"/>
                <a:ea typeface="+mn-ea"/>
                <a:cs typeface="+mn-cs"/>
              </a:rPr>
              <a:t>(</a:t>
            </a:r>
            <a:r>
              <a:rPr lang="en-US" sz="1200" b="0" i="0" u="none" strike="noStrike" kern="1200" dirty="0" smtClean="0">
                <a:solidFill>
                  <a:schemeClr val="tx1"/>
                </a:solidFill>
                <a:latin typeface="+mn-lt"/>
                <a:ea typeface="+mn-ea"/>
                <a:cs typeface="+mn-cs"/>
                <a:hlinkClick r:id="rId5" tooltip="Wonderland (fictional country)"/>
              </a:rPr>
              <a:t>Wonderland</a:t>
            </a:r>
            <a:r>
              <a:rPr lang="en-US" sz="1200" b="0" i="0" kern="1200" dirty="0" smtClean="0">
                <a:solidFill>
                  <a:schemeClr val="tx1"/>
                </a:solidFill>
                <a:latin typeface="+mn-lt"/>
                <a:ea typeface="+mn-ea"/>
                <a:cs typeface="+mn-cs"/>
              </a:rPr>
              <a:t>) populated by peculiar, </a:t>
            </a:r>
            <a:r>
              <a:rPr lang="en-US" sz="1200" b="0" i="0" u="none" strike="noStrike" kern="1200" dirty="0" smtClean="0">
                <a:solidFill>
                  <a:schemeClr val="tx1"/>
                </a:solidFill>
                <a:latin typeface="+mn-lt"/>
                <a:ea typeface="+mn-ea"/>
                <a:cs typeface="+mn-cs"/>
                <a:hlinkClick r:id="rId6" tooltip="Anthropomorphism"/>
              </a:rPr>
              <a:t>anthropomorphic</a:t>
            </a:r>
            <a:r>
              <a:rPr lang="en-US" sz="1200" b="0" i="0" kern="1200" dirty="0" smtClean="0">
                <a:solidFill>
                  <a:schemeClr val="tx1"/>
                </a:solidFill>
                <a:latin typeface="+mn-lt"/>
                <a:ea typeface="+mn-ea"/>
                <a:cs typeface="+mn-cs"/>
              </a:rPr>
              <a:t> creatures. The tale plays with </a:t>
            </a:r>
            <a:r>
              <a:rPr lang="en-US" sz="1200" b="0" i="0" u="none" strike="noStrike" kern="1200" dirty="0" smtClean="0">
                <a:solidFill>
                  <a:schemeClr val="tx1"/>
                </a:solidFill>
                <a:latin typeface="+mn-lt"/>
                <a:ea typeface="+mn-ea"/>
                <a:cs typeface="+mn-cs"/>
                <a:hlinkClick r:id="rId7" tooltip="Logic"/>
              </a:rPr>
              <a:t>logic</a:t>
            </a:r>
            <a:r>
              <a:rPr lang="en-US" sz="1200" b="0" i="0" kern="1200" dirty="0" smtClean="0">
                <a:solidFill>
                  <a:schemeClr val="tx1"/>
                </a:solidFill>
                <a:latin typeface="+mn-lt"/>
                <a:ea typeface="+mn-ea"/>
                <a:cs typeface="+mn-cs"/>
              </a:rPr>
              <a:t>, giving the story lasting popularity with adults as well as children.</a:t>
            </a:r>
            <a:r>
              <a:rPr lang="en-US" sz="1200" b="0" i="0" u="none" strike="noStrike" kern="1200" baseline="30000" dirty="0" smtClean="0">
                <a:solidFill>
                  <a:schemeClr val="tx1"/>
                </a:solidFill>
                <a:latin typeface="+mn-lt"/>
                <a:ea typeface="+mn-ea"/>
                <a:cs typeface="+mn-cs"/>
                <a:hlinkClick r:id="rId8"/>
              </a:rPr>
              <a:t>[2]</a:t>
            </a:r>
            <a:r>
              <a:rPr lang="en-US" sz="1200" b="0" i="0" kern="1200" dirty="0" smtClean="0">
                <a:solidFill>
                  <a:schemeClr val="tx1"/>
                </a:solidFill>
                <a:latin typeface="+mn-lt"/>
                <a:ea typeface="+mn-ea"/>
                <a:cs typeface="+mn-cs"/>
              </a:rPr>
              <a:t> It is considered to be one of the best examples of the </a:t>
            </a:r>
            <a:r>
              <a:rPr lang="en-US" sz="1200" b="0" i="0" u="none" strike="noStrike" kern="1200" dirty="0" smtClean="0">
                <a:solidFill>
                  <a:schemeClr val="tx1"/>
                </a:solidFill>
                <a:latin typeface="+mn-lt"/>
                <a:ea typeface="+mn-ea"/>
                <a:cs typeface="+mn-cs"/>
                <a:hlinkClick r:id="rId9" tooltip="Literary nonsense"/>
              </a:rPr>
              <a:t>literary nonsense</a:t>
            </a:r>
            <a:r>
              <a:rPr lang="en-US" sz="1200" b="0" i="0" kern="1200" dirty="0" smtClean="0">
                <a:solidFill>
                  <a:schemeClr val="tx1"/>
                </a:solidFill>
                <a:latin typeface="+mn-lt"/>
                <a:ea typeface="+mn-ea"/>
                <a:cs typeface="+mn-cs"/>
              </a:rPr>
              <a:t> genre,</a:t>
            </a:r>
            <a:r>
              <a:rPr lang="en-US" sz="1200" b="0" i="0" u="none" strike="noStrike" kern="1200" baseline="30000" dirty="0" smtClean="0">
                <a:solidFill>
                  <a:schemeClr val="tx1"/>
                </a:solidFill>
                <a:latin typeface="+mn-lt"/>
                <a:ea typeface="+mn-ea"/>
                <a:cs typeface="+mn-cs"/>
                <a:hlinkClick r:id="rId8"/>
              </a:rPr>
              <a:t>[2][3]</a:t>
            </a:r>
            <a:r>
              <a:rPr lang="en-US" sz="1200" b="0" i="0" kern="1200" dirty="0" smtClean="0">
                <a:solidFill>
                  <a:schemeClr val="tx1"/>
                </a:solidFill>
                <a:latin typeface="+mn-lt"/>
                <a:ea typeface="+mn-ea"/>
                <a:cs typeface="+mn-cs"/>
              </a:rPr>
              <a:t> and its </a:t>
            </a:r>
            <a:r>
              <a:rPr lang="en-US" sz="1200" b="0" i="0" u="none" strike="noStrike" kern="1200" dirty="0" smtClean="0">
                <a:solidFill>
                  <a:schemeClr val="tx1"/>
                </a:solidFill>
                <a:latin typeface="+mn-lt"/>
                <a:ea typeface="+mn-ea"/>
                <a:cs typeface="+mn-cs"/>
                <a:hlinkClick r:id="rId10" tooltip="Narrative"/>
              </a:rPr>
              <a:t>narrative</a:t>
            </a:r>
            <a:r>
              <a:rPr lang="en-US" sz="1200" b="0" i="0" kern="1200" dirty="0" smtClean="0">
                <a:solidFill>
                  <a:schemeClr val="tx1"/>
                </a:solidFill>
                <a:latin typeface="+mn-lt"/>
                <a:ea typeface="+mn-ea"/>
                <a:cs typeface="+mn-cs"/>
              </a:rPr>
              <a:t> course and structure have been enormously influential,</a:t>
            </a:r>
            <a:r>
              <a:rPr lang="en-US" sz="1200" b="0" i="0" u="none" strike="noStrike" kern="1200" baseline="30000" dirty="0" smtClean="0">
                <a:solidFill>
                  <a:schemeClr val="tx1"/>
                </a:solidFill>
                <a:latin typeface="+mn-lt"/>
                <a:ea typeface="+mn-ea"/>
                <a:cs typeface="+mn-cs"/>
                <a:hlinkClick r:id="rId8"/>
              </a:rPr>
              <a:t>[3]</a:t>
            </a:r>
            <a:r>
              <a:rPr lang="en-US" sz="1200" b="0" i="0" kern="1200" dirty="0" smtClean="0">
                <a:solidFill>
                  <a:schemeClr val="tx1"/>
                </a:solidFill>
                <a:latin typeface="+mn-lt"/>
                <a:ea typeface="+mn-ea"/>
                <a:cs typeface="+mn-cs"/>
              </a:rPr>
              <a:t> especially in the </a:t>
            </a:r>
            <a:r>
              <a:rPr lang="en-US" sz="1200" b="0" i="0" u="none" strike="noStrike" kern="1200" dirty="0" smtClean="0">
                <a:solidFill>
                  <a:schemeClr val="tx1"/>
                </a:solidFill>
                <a:latin typeface="+mn-lt"/>
                <a:ea typeface="+mn-ea"/>
                <a:cs typeface="+mn-cs"/>
                <a:hlinkClick r:id="rId11" tooltip="Fantasy"/>
              </a:rPr>
              <a:t>fantasy</a:t>
            </a:r>
            <a:r>
              <a:rPr lang="en-US" sz="1200" b="0" i="0" kern="1200" dirty="0" smtClean="0">
                <a:solidFill>
                  <a:schemeClr val="tx1"/>
                </a:solidFill>
                <a:latin typeface="+mn-lt"/>
                <a:ea typeface="+mn-ea"/>
                <a:cs typeface="+mn-cs"/>
              </a:rPr>
              <a:t> genre.</a:t>
            </a:r>
          </a:p>
          <a:p>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kern="1200" dirty="0" smtClean="0">
                <a:solidFill>
                  <a:schemeClr val="tx1"/>
                </a:solidFill>
                <a:latin typeface="+mn-lt"/>
                <a:ea typeface="+mn-ea"/>
                <a:cs typeface="+mn-cs"/>
              </a:rPr>
              <a:t>And</a:t>
            </a:r>
            <a:r>
              <a:rPr lang="en-US" sz="1200" b="0" i="0" kern="1200" baseline="0" dirty="0" smtClean="0">
                <a:solidFill>
                  <a:schemeClr val="tx1"/>
                </a:solidFill>
                <a:latin typeface="+mn-lt"/>
                <a:ea typeface="+mn-ea"/>
                <a:cs typeface="+mn-cs"/>
              </a:rPr>
              <a:t> yet this imaginary world was also quite real. In fact, two of the books that were most important to me were inspired by real/true events</a:t>
            </a:r>
            <a:endParaRPr lang="en-US" sz="1200" b="0" i="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Julie of the Wolves</a:t>
            </a:r>
            <a:r>
              <a:rPr lang="en-US" sz="1200" b="0" i="0" kern="1200" dirty="0" smtClean="0">
                <a:solidFill>
                  <a:schemeClr val="tx1"/>
                </a:solidFill>
                <a:latin typeface="+mn-lt"/>
                <a:ea typeface="+mn-ea"/>
                <a:cs typeface="+mn-cs"/>
              </a:rPr>
              <a:t> is a children's novel by </a:t>
            </a:r>
            <a:r>
              <a:rPr lang="en-US" sz="1200" b="0" i="0" u="none" strike="noStrike" kern="1200" dirty="0" smtClean="0">
                <a:solidFill>
                  <a:schemeClr val="tx1"/>
                </a:solidFill>
                <a:latin typeface="+mn-lt"/>
                <a:ea typeface="+mn-ea"/>
                <a:cs typeface="+mn-cs"/>
                <a:hlinkClick r:id="rId3" tooltip="Jean Craighead George"/>
              </a:rPr>
              <a:t>Jean Craighead George</a:t>
            </a:r>
            <a:r>
              <a:rPr lang="en-US" sz="1200" b="0" i="0" kern="1200" dirty="0" smtClean="0">
                <a:solidFill>
                  <a:schemeClr val="tx1"/>
                </a:solidFill>
                <a:latin typeface="+mn-lt"/>
                <a:ea typeface="+mn-ea"/>
                <a:cs typeface="+mn-cs"/>
              </a:rPr>
              <a:t>, published in 1972, about a young </a:t>
            </a:r>
            <a:r>
              <a:rPr lang="en-US" sz="1200" b="0" i="0" u="none" strike="noStrike" kern="1200" dirty="0" smtClean="0">
                <a:solidFill>
                  <a:schemeClr val="tx1"/>
                </a:solidFill>
                <a:latin typeface="+mn-lt"/>
                <a:ea typeface="+mn-ea"/>
                <a:cs typeface="+mn-cs"/>
                <a:hlinkClick r:id="rId4" tooltip="Yupik peoples"/>
              </a:rPr>
              <a:t>Yupik</a:t>
            </a:r>
            <a:r>
              <a:rPr lang="en-US" sz="1200" b="0" i="0" kern="1200" dirty="0" smtClean="0">
                <a:solidFill>
                  <a:schemeClr val="tx1"/>
                </a:solidFill>
                <a:latin typeface="+mn-lt"/>
                <a:ea typeface="+mn-ea"/>
                <a:cs typeface="+mn-cs"/>
              </a:rPr>
              <a:t> girl experiencing the changes forced upon her culture from outside. </a:t>
            </a:r>
            <a:r>
              <a:rPr lang="en-US" sz="1200" b="0" i="0" kern="1200" baseline="0" dirty="0" smtClean="0">
                <a:solidFill>
                  <a:schemeClr val="tx1"/>
                </a:solidFill>
                <a:latin typeface="+mn-lt"/>
                <a:ea typeface="+mn-ea"/>
                <a:cs typeface="+mn-cs"/>
              </a:rPr>
              <a:t> </a:t>
            </a:r>
            <a:r>
              <a:rPr lang="en-US" sz="1200" b="0" i="0" kern="1200" baseline="0" dirty="0" err="1" smtClean="0">
                <a:solidFill>
                  <a:schemeClr val="tx1"/>
                </a:solidFill>
                <a:latin typeface="+mn-lt"/>
                <a:ea typeface="+mn-ea"/>
                <a:cs typeface="+mn-cs"/>
              </a:rPr>
              <a:t>Mi</a:t>
            </a:r>
            <a:r>
              <a:rPr lang="en-US" sz="1200" b="0" i="0" kern="1200" dirty="0" err="1" smtClean="0">
                <a:solidFill>
                  <a:schemeClr val="tx1"/>
                </a:solidFill>
                <a:latin typeface="+mn-lt"/>
                <a:ea typeface="+mn-ea"/>
                <a:cs typeface="+mn-cs"/>
              </a:rPr>
              <a:t>yax</a:t>
            </a:r>
            <a:r>
              <a:rPr lang="en-US" sz="1200" b="0" i="0" kern="1200" dirty="0" smtClean="0">
                <a:solidFill>
                  <a:schemeClr val="tx1"/>
                </a:solidFill>
                <a:latin typeface="+mn-lt"/>
                <a:ea typeface="+mn-ea"/>
                <a:cs typeface="+mn-cs"/>
              </a:rPr>
              <a:t> is alone in the wilderness studying the wolves. She has been alone for some time, and</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seeks help from the wolf pack and is gradually accepted into the pack. She studies the gestures and "language" of the wolves and learns to mimic them. In this way she gains acceptance as a part of the pack and is able to eat and stay alive.</a:t>
            </a:r>
          </a:p>
          <a:p>
            <a:endParaRPr lang="en-US" dirty="0" smtClean="0"/>
          </a:p>
          <a:p>
            <a:r>
              <a:rPr lang="en-US" sz="1200" b="1" i="1" kern="1200" dirty="0" smtClean="0">
                <a:solidFill>
                  <a:schemeClr val="tx1"/>
                </a:solidFill>
                <a:latin typeface="+mn-lt"/>
                <a:ea typeface="+mn-ea"/>
                <a:cs typeface="+mn-cs"/>
              </a:rPr>
              <a:t>Island</a:t>
            </a:r>
            <a:r>
              <a:rPr lang="en-US" sz="1200" b="1" i="1" kern="1200" baseline="0" dirty="0" smtClean="0">
                <a:solidFill>
                  <a:schemeClr val="tx1"/>
                </a:solidFill>
                <a:latin typeface="+mn-lt"/>
                <a:ea typeface="+mn-ea"/>
                <a:cs typeface="+mn-cs"/>
              </a:rPr>
              <a:t> of the Blue Dolphins</a:t>
            </a:r>
            <a:r>
              <a:rPr lang="en-US" sz="1200" b="0" i="0" kern="1200" baseline="0" dirty="0" smtClean="0">
                <a:solidFill>
                  <a:schemeClr val="tx1"/>
                </a:solidFill>
                <a:latin typeface="+mn-lt"/>
                <a:ea typeface="+mn-ea"/>
                <a:cs typeface="+mn-cs"/>
              </a:rPr>
              <a:t>: T</a:t>
            </a:r>
            <a:r>
              <a:rPr lang="en-US" sz="1200" b="0" i="0" kern="1200" dirty="0" smtClean="0">
                <a:solidFill>
                  <a:schemeClr val="tx1"/>
                </a:solidFill>
                <a:latin typeface="+mn-lt"/>
                <a:ea typeface="+mn-ea"/>
                <a:cs typeface="+mn-cs"/>
              </a:rPr>
              <a:t>he story of a young girl stranded for years on an island off the </a:t>
            </a:r>
            <a:r>
              <a:rPr lang="en-US" sz="1200" b="0" i="0" u="none" strike="noStrike" kern="1200" dirty="0" smtClean="0">
                <a:solidFill>
                  <a:schemeClr val="tx1"/>
                </a:solidFill>
                <a:latin typeface="+mn-lt"/>
                <a:ea typeface="+mn-ea"/>
                <a:cs typeface="+mn-cs"/>
                <a:hlinkClick r:id="rId5" tooltip="California"/>
              </a:rPr>
              <a:t>California</a:t>
            </a:r>
            <a:r>
              <a:rPr lang="en-US" sz="1200" b="0" i="0" kern="1200" dirty="0" smtClean="0">
                <a:solidFill>
                  <a:schemeClr val="tx1"/>
                </a:solidFill>
                <a:latin typeface="+mn-lt"/>
                <a:ea typeface="+mn-ea"/>
                <a:cs typeface="+mn-cs"/>
              </a:rPr>
              <a:t> coast, it is based on the true story of </a:t>
            </a:r>
            <a:r>
              <a:rPr lang="en-US" sz="1200" b="0" i="0" u="sng" kern="1200" dirty="0" smtClean="0">
                <a:solidFill>
                  <a:schemeClr val="tx1"/>
                </a:solidFill>
                <a:latin typeface="+mn-lt"/>
                <a:ea typeface="+mn-ea"/>
                <a:cs typeface="+mn-cs"/>
                <a:hlinkClick r:id="rId6" tooltip="Juana Maria"/>
              </a:rPr>
              <a:t>Juana Maria</a:t>
            </a:r>
            <a:r>
              <a:rPr lang="en-US" sz="1200" b="0" i="0" kern="1200" dirty="0" smtClean="0">
                <a:solidFill>
                  <a:schemeClr val="tx1"/>
                </a:solidFill>
                <a:latin typeface="+mn-lt"/>
                <a:ea typeface="+mn-ea"/>
                <a:cs typeface="+mn-cs"/>
              </a:rPr>
              <a:t>, a </a:t>
            </a:r>
            <a:r>
              <a:rPr lang="en-US" sz="1200" b="0" i="0" u="none" strike="noStrike" kern="1200" dirty="0" err="1" smtClean="0">
                <a:solidFill>
                  <a:schemeClr val="tx1"/>
                </a:solidFill>
                <a:latin typeface="+mn-lt"/>
                <a:ea typeface="+mn-ea"/>
                <a:cs typeface="+mn-cs"/>
                <a:hlinkClick r:id="rId7" tooltip="Nicoleño"/>
              </a:rPr>
              <a:t>Nicoleño</a:t>
            </a:r>
            <a:r>
              <a:rPr lang="en-US" sz="1200" b="0" i="0" kern="1200" dirty="0" smtClean="0">
                <a:solidFill>
                  <a:schemeClr val="tx1"/>
                </a:solidFill>
                <a:latin typeface="+mn-lt"/>
                <a:ea typeface="+mn-ea"/>
                <a:cs typeface="+mn-cs"/>
              </a:rPr>
              <a:t> Indian left alone for 18 years on </a:t>
            </a:r>
            <a:r>
              <a:rPr lang="en-US" sz="1200" b="0" i="0" u="none" strike="noStrike" kern="1200" dirty="0" smtClean="0">
                <a:solidFill>
                  <a:schemeClr val="tx1"/>
                </a:solidFill>
                <a:latin typeface="+mn-lt"/>
                <a:ea typeface="+mn-ea"/>
                <a:cs typeface="+mn-cs"/>
                <a:hlinkClick r:id="rId8" tooltip="San Nicolas Island"/>
              </a:rPr>
              <a:t>San Nicolas Island</a:t>
            </a:r>
            <a:r>
              <a:rPr lang="en-US" sz="1200" b="0" i="0" kern="1200" dirty="0" smtClean="0">
                <a:solidFill>
                  <a:schemeClr val="tx1"/>
                </a:solidFill>
                <a:latin typeface="+mn-lt"/>
                <a:ea typeface="+mn-ea"/>
                <a:cs typeface="+mn-cs"/>
              </a:rPr>
              <a:t> in the 19th century. The main character is a girl named </a:t>
            </a:r>
            <a:r>
              <a:rPr lang="en-US" sz="1200" b="1" i="0" kern="1200" dirty="0" err="1" smtClean="0">
                <a:solidFill>
                  <a:schemeClr val="tx1"/>
                </a:solidFill>
                <a:latin typeface="+mn-lt"/>
                <a:ea typeface="+mn-ea"/>
                <a:cs typeface="+mn-cs"/>
              </a:rPr>
              <a:t>Wonapalei</a:t>
            </a:r>
            <a:r>
              <a:rPr lang="en-US" sz="1200" b="0" i="0" kern="1200" dirty="0" smtClean="0">
                <a:solidFill>
                  <a:schemeClr val="tx1"/>
                </a:solidFill>
                <a:latin typeface="+mn-lt"/>
                <a:ea typeface="+mn-ea"/>
                <a:cs typeface="+mn-cs"/>
              </a:rPr>
              <a:t>, and her secret name is </a:t>
            </a:r>
            <a:r>
              <a:rPr lang="en-US" sz="1200" b="1" i="0" kern="1200" dirty="0" smtClean="0">
                <a:solidFill>
                  <a:schemeClr val="tx1"/>
                </a:solidFill>
                <a:latin typeface="+mn-lt"/>
                <a:ea typeface="+mn-ea"/>
                <a:cs typeface="+mn-cs"/>
              </a:rPr>
              <a:t>Karana</a:t>
            </a:r>
            <a:r>
              <a:rPr lang="en-US" sz="1200" b="0" i="0" kern="1200" dirty="0" smtClean="0">
                <a:solidFill>
                  <a:schemeClr val="tx1"/>
                </a:solidFill>
                <a:latin typeface="+mn-lt"/>
                <a:ea typeface="+mn-ea"/>
                <a:cs typeface="+mn-cs"/>
              </a:rPr>
              <a:t> (all the people of </a:t>
            </a:r>
            <a:r>
              <a:rPr lang="en-US" sz="1200" b="0" i="0" kern="1200" dirty="0" err="1" smtClean="0">
                <a:solidFill>
                  <a:schemeClr val="tx1"/>
                </a:solidFill>
                <a:latin typeface="+mn-lt"/>
                <a:ea typeface="+mn-ea"/>
                <a:cs typeface="+mn-cs"/>
              </a:rPr>
              <a:t>Ghalas</a:t>
            </a:r>
            <a:r>
              <a:rPr lang="en-US" sz="1200" b="0" i="0" kern="1200" dirty="0" smtClean="0">
                <a:solidFill>
                  <a:schemeClr val="tx1"/>
                </a:solidFill>
                <a:latin typeface="+mn-lt"/>
                <a:ea typeface="+mn-ea"/>
                <a:cs typeface="+mn-cs"/>
              </a:rPr>
              <a:t>-at have secret names). Alone on the island, Karana must now take on traditionally male tasks, such as hunting, making </a:t>
            </a:r>
            <a:r>
              <a:rPr lang="en-US" sz="1200" b="0" i="0" u="none" strike="noStrike" kern="1200" dirty="0" smtClean="0">
                <a:solidFill>
                  <a:schemeClr val="tx1"/>
                </a:solidFill>
                <a:latin typeface="+mn-lt"/>
                <a:ea typeface="+mn-ea"/>
                <a:cs typeface="+mn-cs"/>
                <a:hlinkClick r:id="rId9" tooltip="Spear"/>
              </a:rPr>
              <a:t>spears</a:t>
            </a:r>
            <a:r>
              <a:rPr lang="en-US" sz="1200" b="0" i="0" kern="1200" dirty="0" smtClean="0">
                <a:solidFill>
                  <a:schemeClr val="tx1"/>
                </a:solidFill>
                <a:latin typeface="+mn-lt"/>
                <a:ea typeface="+mn-ea"/>
                <a:cs typeface="+mn-cs"/>
              </a:rPr>
              <a:t>, or building </a:t>
            </a:r>
            <a:r>
              <a:rPr lang="en-US" sz="1200" b="0" i="0" u="none" strike="noStrike" kern="1200" dirty="0" smtClean="0">
                <a:solidFill>
                  <a:schemeClr val="tx1"/>
                </a:solidFill>
                <a:latin typeface="+mn-lt"/>
                <a:ea typeface="+mn-ea"/>
                <a:cs typeface="+mn-cs"/>
                <a:hlinkClick r:id="rId10" tooltip="Canoes"/>
              </a:rPr>
              <a:t>canoes</a:t>
            </a:r>
            <a:r>
              <a:rPr lang="en-US" sz="1200" b="0" i="0" kern="1200" dirty="0" smtClean="0">
                <a:solidFill>
                  <a:schemeClr val="tx1"/>
                </a:solidFill>
                <a:latin typeface="+mn-lt"/>
                <a:ea typeface="+mn-ea"/>
                <a:cs typeface="+mn-cs"/>
              </a:rPr>
              <a:t>, in order to survive. She vows to avenge her brother's death and kills several of the dogs, but has a change of heart when she encounters the leader of the pack. She tames him and names him </a:t>
            </a:r>
            <a:r>
              <a:rPr lang="en-US" sz="1200" b="0" i="0" kern="1200" dirty="0" err="1" smtClean="0">
                <a:solidFill>
                  <a:schemeClr val="tx1"/>
                </a:solidFill>
                <a:latin typeface="+mn-lt"/>
                <a:ea typeface="+mn-ea"/>
                <a:cs typeface="+mn-cs"/>
              </a:rPr>
              <a:t>Rontu</a:t>
            </a:r>
            <a:r>
              <a:rPr lang="en-US" sz="1200" b="0" i="0" kern="1200" dirty="0" smtClean="0">
                <a:solidFill>
                  <a:schemeClr val="tx1"/>
                </a:solidFill>
                <a:latin typeface="+mn-lt"/>
                <a:ea typeface="+mn-ea"/>
                <a:cs typeface="+mn-cs"/>
              </a:rPr>
              <a:t>, meaning "fox eyes" in her language. Over time, Karana makes a life for herself. She builds a home and even stocks a cave with provisions in case the Aleuts ever come back, so she can hide from them. As she explores her island, Karana discovers ancient artifacts and an </a:t>
            </a:r>
            <a:r>
              <a:rPr lang="en-US" sz="1200" b="0" i="0" u="none" strike="noStrike" kern="1200" dirty="0" smtClean="0">
                <a:solidFill>
                  <a:schemeClr val="tx1"/>
                </a:solidFill>
                <a:latin typeface="+mn-lt"/>
                <a:ea typeface="+mn-ea"/>
                <a:cs typeface="+mn-cs"/>
                <a:hlinkClick r:id="rId11" tooltip="Octopus"/>
              </a:rPr>
              <a:t>octopus</a:t>
            </a:r>
            <a:r>
              <a:rPr lang="en-US" sz="1200" b="0" i="0" kern="1200" dirty="0" smtClean="0">
                <a:solidFill>
                  <a:schemeClr val="tx1"/>
                </a:solidFill>
                <a:latin typeface="+mn-lt"/>
                <a:ea typeface="+mn-ea"/>
                <a:cs typeface="+mn-cs"/>
              </a:rPr>
              <a:t> (which she calls a devilfish). As time passes, she decides to hunt the squid. She also tames some birds and an otter; she feels a close kinship to the animals, the only inhabitants of the island beside herself.</a:t>
            </a:r>
          </a:p>
          <a:p>
            <a:endParaRPr lang="en-US" sz="1200" b="0" i="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Misty of Chincoteague</a:t>
            </a:r>
            <a:r>
              <a:rPr lang="en-US" sz="1200" b="0" i="0" kern="1200" dirty="0" smtClean="0">
                <a:solidFill>
                  <a:schemeClr val="tx1"/>
                </a:solidFill>
                <a:latin typeface="+mn-lt"/>
                <a:ea typeface="+mn-ea"/>
                <a:cs typeface="+mn-cs"/>
              </a:rPr>
              <a:t> is a </a:t>
            </a:r>
            <a:r>
              <a:rPr lang="en-US" sz="1200" b="0" i="0" u="none" strike="noStrike" kern="1200" dirty="0" smtClean="0">
                <a:solidFill>
                  <a:schemeClr val="tx1"/>
                </a:solidFill>
                <a:latin typeface="+mn-lt"/>
                <a:ea typeface="+mn-ea"/>
                <a:cs typeface="+mn-cs"/>
                <a:hlinkClick r:id="rId12" tooltip="1947"/>
              </a:rPr>
              <a:t>1947</a:t>
            </a:r>
            <a:r>
              <a:rPr lang="en-US" sz="1200" b="0" i="0" kern="1200" dirty="0" smtClean="0">
                <a:solidFill>
                  <a:schemeClr val="tx1"/>
                </a:solidFill>
                <a:latin typeface="+mn-lt"/>
                <a:ea typeface="+mn-ea"/>
                <a:cs typeface="+mn-cs"/>
              </a:rPr>
              <a:t> book by American author </a:t>
            </a:r>
            <a:r>
              <a:rPr lang="en-US" sz="1200" b="0" i="0" u="none" strike="noStrike" kern="1200" dirty="0" smtClean="0">
                <a:solidFill>
                  <a:schemeClr val="tx1"/>
                </a:solidFill>
                <a:latin typeface="+mn-lt"/>
                <a:ea typeface="+mn-ea"/>
                <a:cs typeface="+mn-cs"/>
                <a:hlinkClick r:id="rId13" tooltip="Marguerite Henry"/>
              </a:rPr>
              <a:t>Marguerite Henry</a:t>
            </a:r>
            <a:r>
              <a:rPr lang="en-US" sz="1200" b="0" i="0" kern="1200" dirty="0" smtClean="0">
                <a:solidFill>
                  <a:schemeClr val="tx1"/>
                </a:solidFill>
                <a:latin typeface="+mn-lt"/>
                <a:ea typeface="+mn-ea"/>
                <a:cs typeface="+mn-cs"/>
              </a:rPr>
              <a:t>, inspired by a real </a:t>
            </a:r>
            <a:r>
              <a:rPr lang="en-US" sz="1200" b="0" i="0" u="none" strike="noStrike" kern="1200" dirty="0" smtClean="0">
                <a:solidFill>
                  <a:schemeClr val="tx1"/>
                </a:solidFill>
                <a:latin typeface="+mn-lt"/>
                <a:ea typeface="+mn-ea"/>
                <a:cs typeface="+mn-cs"/>
                <a:hlinkClick r:id="rId14" tooltip="Chincoteague Pony"/>
              </a:rPr>
              <a:t>Chincoteague Pony</a:t>
            </a:r>
            <a:r>
              <a:rPr lang="en-US" sz="1200" b="0" i="0" kern="1200" dirty="0" smtClean="0">
                <a:solidFill>
                  <a:schemeClr val="tx1"/>
                </a:solidFill>
                <a:latin typeface="+mn-lt"/>
                <a:ea typeface="+mn-ea"/>
                <a:cs typeface="+mn-cs"/>
              </a:rPr>
              <a:t> named Misty. Set on the coastal island of </a:t>
            </a:r>
            <a:r>
              <a:rPr lang="en-US" sz="1200" b="0" i="0" u="none" strike="noStrike" kern="1200" dirty="0" smtClean="0">
                <a:solidFill>
                  <a:schemeClr val="tx1"/>
                </a:solidFill>
                <a:latin typeface="+mn-lt"/>
                <a:ea typeface="+mn-ea"/>
                <a:cs typeface="+mn-cs"/>
                <a:hlinkClick r:id="rId15" tooltip="Chincoteague, Virginia"/>
              </a:rPr>
              <a:t>Chincoteague</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16" tooltip="Virginia"/>
              </a:rPr>
              <a:t>Virginia</a:t>
            </a:r>
            <a:r>
              <a:rPr lang="en-US" sz="1200" b="0" i="0" kern="1200" dirty="0" smtClean="0">
                <a:solidFill>
                  <a:schemeClr val="tx1"/>
                </a:solidFill>
                <a:latin typeface="+mn-lt"/>
                <a:ea typeface="+mn-ea"/>
                <a:cs typeface="+mn-cs"/>
              </a:rPr>
              <a:t>, the book tells the story of the Beebe family and their efforts to raise a filly born to a wild horse.</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Writers with their animals. For</a:t>
            </a:r>
            <a:r>
              <a:rPr lang="en-US" baseline="0" dirty="0" smtClean="0"/>
              <a:t> me, the initial figure of the woman writer was the figure of a woman accompanied by animals. The woman writer’s connection to the animal was conjoined with her connection to expressive language. </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Animal familiars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Veneno</a:t>
            </a:r>
            <a:r>
              <a:rPr lang="en-US" dirty="0" smtClean="0"/>
              <a:t> </a:t>
            </a:r>
            <a:r>
              <a:rPr lang="en-US" dirty="0" err="1" smtClean="0"/>
              <a:t>para</a:t>
            </a:r>
            <a:r>
              <a:rPr lang="en-US" dirty="0" smtClean="0"/>
              <a:t> </a:t>
            </a:r>
            <a:r>
              <a:rPr lang="en-US" dirty="0" err="1" smtClean="0"/>
              <a:t>las</a:t>
            </a:r>
            <a:r>
              <a:rPr lang="en-US" dirty="0" smtClean="0"/>
              <a:t> </a:t>
            </a:r>
            <a:r>
              <a:rPr lang="en-US" dirty="0" err="1" smtClean="0"/>
              <a:t>hadas</a:t>
            </a:r>
            <a:r>
              <a:rPr lang="en-US" dirty="0" smtClean="0"/>
              <a:t>,  Carlos Enrique </a:t>
            </a:r>
            <a:r>
              <a:rPr lang="en-US" dirty="0" err="1" smtClean="0"/>
              <a:t>Taboada</a:t>
            </a:r>
            <a:r>
              <a:rPr lang="en-US" dirty="0" smtClean="0"/>
              <a:t>, 1984.</a:t>
            </a: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Judy Garland and Terry The Dog</a:t>
            </a:r>
          </a:p>
          <a:p>
            <a:r>
              <a:rPr lang="en-US" dirty="0" smtClean="0"/>
              <a:t>Publicity photo for </a:t>
            </a:r>
            <a:r>
              <a:rPr lang="en-US" b="1" dirty="0" smtClean="0"/>
              <a:t>The Wizard of Oz</a:t>
            </a:r>
            <a:r>
              <a:rPr lang="en-US" dirty="0" smtClean="0"/>
              <a:t> - </a:t>
            </a:r>
            <a:r>
              <a:rPr lang="en-US" i="1" dirty="0" smtClean="0"/>
              <a:t>(1939)</a:t>
            </a:r>
            <a:endParaRPr lang="en-US" dirty="0" smtClean="0"/>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In </a:t>
            </a:r>
            <a:r>
              <a:rPr lang="en-US" sz="1200" b="0" i="0" u="none" strike="noStrike" kern="1200" dirty="0" smtClean="0">
                <a:solidFill>
                  <a:schemeClr val="tx1"/>
                </a:solidFill>
                <a:latin typeface="+mn-lt"/>
                <a:ea typeface="+mn-ea"/>
                <a:cs typeface="+mn-cs"/>
                <a:hlinkClick r:id="rId3" tooltip="Greek mythology"/>
              </a:rPr>
              <a:t>Greek mythology</a:t>
            </a:r>
            <a:r>
              <a:rPr lang="en-US" sz="1200" b="0" i="0" kern="1200" dirty="0" smtClean="0">
                <a:solidFill>
                  <a:schemeClr val="tx1"/>
                </a:solidFill>
                <a:latin typeface="+mn-lt"/>
                <a:ea typeface="+mn-ea"/>
                <a:cs typeface="+mn-cs"/>
              </a:rPr>
              <a:t>, a </a:t>
            </a:r>
            <a:r>
              <a:rPr lang="en-US" sz="1200" b="1" i="0" kern="1200" dirty="0" smtClean="0">
                <a:solidFill>
                  <a:schemeClr val="tx1"/>
                </a:solidFill>
                <a:latin typeface="+mn-lt"/>
                <a:ea typeface="+mn-ea"/>
                <a:cs typeface="+mn-cs"/>
              </a:rPr>
              <a:t>harpy</a:t>
            </a:r>
            <a:r>
              <a:rPr lang="en-US" sz="1200" b="0" i="0" kern="1200" dirty="0" smtClean="0">
                <a:solidFill>
                  <a:schemeClr val="tx1"/>
                </a:solidFill>
                <a:latin typeface="+mn-lt"/>
                <a:ea typeface="+mn-ea"/>
                <a:cs typeface="+mn-cs"/>
              </a:rPr>
              <a:t> ("snatcher", from </a:t>
            </a:r>
            <a:r>
              <a:rPr lang="en-US" sz="1200" b="0" i="0" u="none" strike="noStrike" kern="1200" dirty="0" smtClean="0">
                <a:solidFill>
                  <a:schemeClr val="tx1"/>
                </a:solidFill>
                <a:latin typeface="+mn-lt"/>
                <a:ea typeface="+mn-ea"/>
                <a:cs typeface="+mn-cs"/>
                <a:hlinkClick r:id="rId4" tooltip="Latin language"/>
              </a:rPr>
              <a:t>Latin</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harpeia</a:t>
            </a:r>
            <a:r>
              <a:rPr lang="en-US" sz="1200" b="0" i="0" kern="1200" dirty="0" smtClean="0">
                <a:solidFill>
                  <a:schemeClr val="tx1"/>
                </a:solidFill>
                <a:latin typeface="+mn-lt"/>
                <a:ea typeface="+mn-ea"/>
                <a:cs typeface="+mn-cs"/>
              </a:rPr>
              <a:t>, originating in </a:t>
            </a:r>
            <a:r>
              <a:rPr lang="en-US" sz="1200" b="0" i="0" u="none" strike="noStrike" kern="1200" dirty="0" err="1" smtClean="0">
                <a:solidFill>
                  <a:schemeClr val="tx1"/>
                </a:solidFill>
                <a:latin typeface="+mn-lt"/>
                <a:ea typeface="+mn-ea"/>
                <a:cs typeface="+mn-cs"/>
                <a:hlinkClick r:id="rId5" tooltip="Greek language"/>
              </a:rPr>
              <a:t>Greek</a:t>
            </a:r>
            <a:r>
              <a:rPr lang="en-US" sz="1200" b="0" i="0" kern="1200" dirty="0" err="1" smtClean="0">
                <a:solidFill>
                  <a:schemeClr val="tx1"/>
                </a:solidFill>
                <a:latin typeface="+mn-lt"/>
                <a:ea typeface="+mn-ea"/>
                <a:cs typeface="+mn-cs"/>
              </a:rPr>
              <a:t>:ἅρπυια</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harpūia</a:t>
            </a:r>
            <a:r>
              <a:rPr lang="en-US" sz="1200" b="0" i="0" kern="1200" dirty="0" smtClean="0">
                <a:solidFill>
                  <a:schemeClr val="tx1"/>
                </a:solidFill>
                <a:latin typeface="+mn-lt"/>
                <a:ea typeface="+mn-ea"/>
                <a:cs typeface="+mn-cs"/>
              </a:rPr>
              <a:t>) was one of the winged spirits best known for constantly stealing all food from </a:t>
            </a:r>
            <a:r>
              <a:rPr lang="en-US" sz="1200" b="0" i="0" u="none" strike="noStrike" kern="1200" dirty="0" err="1" smtClean="0">
                <a:solidFill>
                  <a:schemeClr val="tx1"/>
                </a:solidFill>
                <a:latin typeface="+mn-lt"/>
                <a:ea typeface="+mn-ea"/>
                <a:cs typeface="+mn-cs"/>
                <a:hlinkClick r:id="rId6" tooltip="Phineas"/>
              </a:rPr>
              <a:t>Phineas</a:t>
            </a:r>
            <a:r>
              <a:rPr lang="en-US" sz="1200" b="0" i="0" kern="1200" dirty="0" smtClean="0">
                <a:solidFill>
                  <a:schemeClr val="tx1"/>
                </a:solidFill>
                <a:latin typeface="+mn-lt"/>
                <a:ea typeface="+mn-ea"/>
                <a:cs typeface="+mn-cs"/>
              </a:rPr>
              <a:t>. The literal meaning of the word seems to be "that which snatches" as it comes from the ancient Greek word </a:t>
            </a:r>
            <a:r>
              <a:rPr lang="en-US" sz="1200" b="0" i="1" kern="1200" dirty="0" err="1" smtClean="0">
                <a:solidFill>
                  <a:schemeClr val="tx1"/>
                </a:solidFill>
                <a:latin typeface="+mn-lt"/>
                <a:ea typeface="+mn-ea"/>
                <a:cs typeface="+mn-cs"/>
              </a:rPr>
              <a:t>harpazein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ἁρπάζειν</a:t>
            </a:r>
            <a:r>
              <a:rPr lang="en-US" sz="1200" b="0" i="0" kern="1200" dirty="0" smtClean="0">
                <a:solidFill>
                  <a:schemeClr val="tx1"/>
                </a:solidFill>
                <a:latin typeface="+mn-lt"/>
                <a:ea typeface="+mn-ea"/>
                <a:cs typeface="+mn-cs"/>
              </a:rPr>
              <a:t>), which means "to snatch".</a:t>
            </a:r>
          </a:p>
          <a:p>
            <a:r>
              <a:rPr lang="en-US" sz="1200" b="0" i="0" kern="1200" dirty="0" smtClean="0">
                <a:solidFill>
                  <a:schemeClr val="tx1"/>
                </a:solidFill>
                <a:latin typeface="+mn-lt"/>
                <a:ea typeface="+mn-ea"/>
                <a:cs typeface="+mn-cs"/>
              </a:rPr>
              <a:t>Sirens combine women and birds in various ways. In early Greek art Sirens were represented as birds with large women's heads, bird feathers and scaly feet. Later, they were represented as female figures with the legs of birds, with or without wings, playing a variety of musical instruments, especially harps. The tenth century Byzantine </a:t>
            </a:r>
            <a:r>
              <a:rPr lang="en-US" sz="1200" b="0" i="0" kern="1200" dirty="0" err="1" smtClean="0">
                <a:solidFill>
                  <a:schemeClr val="tx1"/>
                </a:solidFill>
                <a:latin typeface="+mn-lt"/>
                <a:ea typeface="+mn-ea"/>
                <a:cs typeface="+mn-cs"/>
              </a:rPr>
              <a:t>encyclopedia</a:t>
            </a:r>
            <a:r>
              <a:rPr lang="en-US" sz="1200" b="0" i="1" u="none" strike="noStrike" kern="1200" dirty="0" err="1" smtClean="0">
                <a:solidFill>
                  <a:schemeClr val="tx1"/>
                </a:solidFill>
                <a:latin typeface="+mn-lt"/>
                <a:ea typeface="+mn-ea"/>
                <a:cs typeface="+mn-cs"/>
                <a:hlinkClick r:id="rId7" tooltip="Suda"/>
              </a:rPr>
              <a:t>Suda</a:t>
            </a:r>
            <a:r>
              <a:rPr lang="en-US" sz="1200" b="0" i="0" u="none" strike="noStrike" kern="1200" baseline="30000" dirty="0" smtClean="0">
                <a:solidFill>
                  <a:schemeClr val="tx1"/>
                </a:solidFill>
                <a:latin typeface="+mn-lt"/>
                <a:ea typeface="+mn-ea"/>
                <a:cs typeface="+mn-cs"/>
                <a:hlinkClick r:id="rId8"/>
              </a:rPr>
              <a:t>[14]</a:t>
            </a:r>
            <a:r>
              <a:rPr lang="en-US" sz="1200" b="0" i="0" kern="1200" dirty="0" smtClean="0">
                <a:solidFill>
                  <a:schemeClr val="tx1"/>
                </a:solidFill>
                <a:latin typeface="+mn-lt"/>
                <a:ea typeface="+mn-ea"/>
                <a:cs typeface="+mn-cs"/>
              </a:rPr>
              <a:t> says that from their chests up Sirens had the form of sparrows, below they were women, or, alternatively, that they were little birds with women's faces. Birds were chosen because of their beautiful voices. Later Sirens were sometimes depicted as beautiful women, whose bodies, not only their voices, are seductive.</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600" i="1" dirty="0" smtClean="0">
                <a:latin typeface="Cambria" pitchFamily="18" charset="0"/>
              </a:rPr>
              <a:t>A Mermaid</a:t>
            </a:r>
            <a:r>
              <a:rPr lang="en-US" sz="1600" dirty="0" smtClean="0">
                <a:latin typeface="Cambria" pitchFamily="18" charset="0"/>
              </a:rPr>
              <a:t> </a:t>
            </a:r>
          </a:p>
          <a:p>
            <a:pPr algn="l"/>
            <a:r>
              <a:rPr lang="en-US" sz="1200" dirty="0" smtClean="0">
                <a:latin typeface="Cambria" pitchFamily="18" charset="0"/>
              </a:rPr>
              <a:t>by </a:t>
            </a:r>
            <a:r>
              <a:rPr lang="en-US" sz="1200" u="sng" dirty="0" smtClean="0">
                <a:latin typeface="Cambria" pitchFamily="18" charset="0"/>
                <a:hlinkClick r:id="rId3" tooltip="John William Waterhouse"/>
              </a:rPr>
              <a:t>John William Waterhouse</a:t>
            </a:r>
            <a:endParaRPr lang="en-US" sz="1200" dirty="0" smtClean="0">
              <a:latin typeface="Cambria" pitchFamily="18" charset="0"/>
            </a:endParaRP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Gorgons sometimes are depicted as having wings of </a:t>
            </a:r>
            <a:r>
              <a:rPr lang="en-US" sz="1200" b="0" i="0" u="none" strike="noStrike" kern="1200" dirty="0" smtClean="0">
                <a:solidFill>
                  <a:schemeClr val="tx1"/>
                </a:solidFill>
                <a:latin typeface="+mn-lt"/>
                <a:ea typeface="+mn-ea"/>
                <a:cs typeface="+mn-cs"/>
                <a:hlinkClick r:id="rId3" tooltip="Gold"/>
              </a:rPr>
              <a:t>gold</a:t>
            </a:r>
            <a:r>
              <a:rPr lang="en-US" sz="1200" b="0" i="0" kern="1200" dirty="0" smtClean="0">
                <a:solidFill>
                  <a:schemeClr val="tx1"/>
                </a:solidFill>
                <a:latin typeface="+mn-lt"/>
                <a:ea typeface="+mn-ea"/>
                <a:cs typeface="+mn-cs"/>
              </a:rPr>
              <a:t>, brazen claws, the </a:t>
            </a:r>
            <a:r>
              <a:rPr lang="en-US" sz="1200" b="0" i="0" u="none" strike="noStrike" kern="1200" dirty="0" smtClean="0">
                <a:solidFill>
                  <a:schemeClr val="tx1"/>
                </a:solidFill>
                <a:latin typeface="+mn-lt"/>
                <a:ea typeface="+mn-ea"/>
                <a:cs typeface="+mn-cs"/>
                <a:hlinkClick r:id="rId4" tooltip="Tusk"/>
              </a:rPr>
              <a:t>tusks</a:t>
            </a:r>
            <a:r>
              <a:rPr lang="en-US" sz="1200" b="0" i="0" kern="1200" dirty="0" smtClean="0">
                <a:solidFill>
                  <a:schemeClr val="tx1"/>
                </a:solidFill>
                <a:latin typeface="+mn-lt"/>
                <a:ea typeface="+mn-ea"/>
                <a:cs typeface="+mn-cs"/>
              </a:rPr>
              <a:t> of </a:t>
            </a:r>
            <a:r>
              <a:rPr lang="en-US" sz="1200" b="0" i="0" u="none" strike="noStrike" kern="1200" dirty="0" smtClean="0">
                <a:solidFill>
                  <a:schemeClr val="tx1"/>
                </a:solidFill>
                <a:latin typeface="+mn-lt"/>
                <a:ea typeface="+mn-ea"/>
                <a:cs typeface="+mn-cs"/>
                <a:hlinkClick r:id="rId5" tooltip="Boar"/>
              </a:rPr>
              <a:t>boars</a:t>
            </a:r>
            <a:r>
              <a:rPr lang="en-US" sz="1200" b="0" i="0" kern="1200" dirty="0" smtClean="0">
                <a:solidFill>
                  <a:schemeClr val="tx1"/>
                </a:solidFill>
                <a:latin typeface="+mn-lt"/>
                <a:ea typeface="+mn-ea"/>
                <a:cs typeface="+mn-cs"/>
              </a:rPr>
              <a:t>, but most often with the fangs and skin of a </a:t>
            </a:r>
            <a:r>
              <a:rPr lang="en-US" sz="1200" b="0" i="0" u="none" strike="noStrike" kern="1200" dirty="0" smtClean="0">
                <a:solidFill>
                  <a:schemeClr val="tx1"/>
                </a:solidFill>
                <a:latin typeface="+mn-lt"/>
                <a:ea typeface="+mn-ea"/>
                <a:cs typeface="+mn-cs"/>
                <a:hlinkClick r:id="rId6" tooltip="Serpent (symbolism)"/>
              </a:rPr>
              <a:t>serpent</a:t>
            </a:r>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The story of medusa resonated with me,</a:t>
            </a:r>
            <a:r>
              <a:rPr lang="en-US" sz="1200" b="0" i="0" kern="1200" baseline="0" dirty="0" smtClean="0">
                <a:solidFill>
                  <a:schemeClr val="tx1"/>
                </a:solidFill>
                <a:latin typeface="+mn-lt"/>
                <a:ea typeface="+mn-ea"/>
                <a:cs typeface="+mn-cs"/>
              </a:rPr>
              <a:t> not only because she was monstrous, but also because it was her own reflection that caused her death. This reminds me of the sort of social training many girls get – they are trained to look in the mirror and criticize themselves. Medusa is supposedly mythic – not real – but her turning to stone, her transformation from angry serpent-headed monster to stone – seemed to signify as sort of becoming real of the most awful sort. Her power was turned against her. This is true of beauty. It might give you power, but does it make you real? And at what cost. Women are socialized – told repeatedly – that their beauty makes them powerful, but she must be modest and self-critical, and if she is not, then what seems to be in vague now is a sort of performed self-confidence that can easily tip into a sort of vapid vanity or a friable veneer. It is a brittle beauty. Is it real?</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It is about a young girl, Rika, whose mother views her as being ugly, and </a:t>
            </a:r>
            <a:r>
              <a:rPr lang="en-US" sz="1200" b="0" i="0" kern="1200" dirty="0" err="1" smtClean="0">
                <a:solidFill>
                  <a:schemeClr val="tx1"/>
                </a:solidFill>
                <a:latin typeface="+mn-lt"/>
                <a:ea typeface="+mn-ea"/>
                <a:cs typeface="+mn-cs"/>
              </a:rPr>
              <a:t>favours</a:t>
            </a:r>
            <a:r>
              <a:rPr lang="en-US" sz="1200" b="0" i="0" kern="1200" dirty="0" smtClean="0">
                <a:solidFill>
                  <a:schemeClr val="tx1"/>
                </a:solidFill>
                <a:latin typeface="+mn-lt"/>
                <a:ea typeface="+mn-ea"/>
                <a:cs typeface="+mn-cs"/>
              </a:rPr>
              <a:t> her other daughter, </a:t>
            </a:r>
            <a:r>
              <a:rPr lang="en-US" sz="1200" b="0" i="0" kern="1200" dirty="0" err="1" smtClean="0">
                <a:solidFill>
                  <a:schemeClr val="tx1"/>
                </a:solidFill>
                <a:latin typeface="+mn-lt"/>
                <a:ea typeface="+mn-ea"/>
                <a:cs typeface="+mn-cs"/>
              </a:rPr>
              <a:t>Mami</a:t>
            </a:r>
            <a:r>
              <a:rPr lang="en-US" sz="1200" b="0" i="0" kern="1200" dirty="0" smtClean="0">
                <a:solidFill>
                  <a:schemeClr val="tx1"/>
                </a:solidFill>
                <a:latin typeface="+mn-lt"/>
                <a:ea typeface="+mn-ea"/>
                <a:cs typeface="+mn-cs"/>
              </a:rPr>
              <a:t>. Rika thinks of herself as ugly and as an </a:t>
            </a:r>
            <a:r>
              <a:rPr lang="en-US" sz="1200" b="0" i="0" u="none" strike="noStrike" kern="1200" dirty="0" smtClean="0">
                <a:solidFill>
                  <a:schemeClr val="tx1"/>
                </a:solidFill>
                <a:latin typeface="+mn-lt"/>
                <a:ea typeface="+mn-ea"/>
                <a:cs typeface="+mn-cs"/>
                <a:hlinkClick r:id="rId3" tooltip="Iguana"/>
              </a:rPr>
              <a:t>iguana</a:t>
            </a:r>
            <a:r>
              <a:rPr lang="en-US" sz="1200" b="0" i="0" kern="1200" dirty="0" smtClean="0">
                <a:solidFill>
                  <a:schemeClr val="tx1"/>
                </a:solidFill>
                <a:latin typeface="+mn-lt"/>
                <a:ea typeface="+mn-ea"/>
                <a:cs typeface="+mn-cs"/>
              </a:rPr>
              <a:t>, but after her mother's death, </a:t>
            </a:r>
            <a:r>
              <a:rPr lang="en-US" sz="1200" b="0" i="0" kern="1200" dirty="0" err="1" smtClean="0">
                <a:solidFill>
                  <a:schemeClr val="tx1"/>
                </a:solidFill>
                <a:latin typeface="+mn-lt"/>
                <a:ea typeface="+mn-ea"/>
                <a:cs typeface="+mn-cs"/>
              </a:rPr>
              <a:t>realises</a:t>
            </a:r>
            <a:r>
              <a:rPr lang="en-US" sz="1200" b="0" i="0" kern="1200" dirty="0" smtClean="0">
                <a:solidFill>
                  <a:schemeClr val="tx1"/>
                </a:solidFill>
                <a:latin typeface="+mn-lt"/>
                <a:ea typeface="+mn-ea"/>
                <a:cs typeface="+mn-cs"/>
              </a:rPr>
              <a:t> that her mother was also an ugly iguana.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Woman as animal as monster</a:t>
            </a:r>
          </a:p>
          <a:p>
            <a:r>
              <a:rPr lang="en-US" sz="1200" b="0" i="0" kern="1200" dirty="0" smtClean="0">
                <a:solidFill>
                  <a:schemeClr val="tx1"/>
                </a:solidFill>
                <a:latin typeface="+mn-lt"/>
                <a:ea typeface="+mn-ea"/>
                <a:cs typeface="+mn-cs"/>
              </a:rPr>
              <a:t>Moto </a:t>
            </a:r>
            <a:r>
              <a:rPr lang="en-US" sz="1200" b="0" i="0" kern="1200" dirty="0" err="1" smtClean="0">
                <a:solidFill>
                  <a:schemeClr val="tx1"/>
                </a:solidFill>
                <a:latin typeface="+mn-lt"/>
                <a:ea typeface="+mn-ea"/>
                <a:cs typeface="+mn-cs"/>
              </a:rPr>
              <a:t>Hagio</a:t>
            </a:r>
            <a:r>
              <a:rPr lang="en-US" sz="1200" b="0" i="0" kern="1200" dirty="0" smtClean="0">
                <a:solidFill>
                  <a:schemeClr val="tx1"/>
                </a:solidFill>
                <a:latin typeface="+mn-lt"/>
                <a:ea typeface="+mn-ea"/>
                <a:cs typeface="+mn-cs"/>
              </a:rPr>
              <a:t> The term </a:t>
            </a:r>
            <a:r>
              <a:rPr lang="en-US" sz="1200" b="1" i="1" kern="1200" dirty="0" err="1" smtClean="0">
                <a:solidFill>
                  <a:schemeClr val="tx1"/>
                </a:solidFill>
                <a:latin typeface="+mn-lt"/>
                <a:ea typeface="+mn-ea"/>
                <a:cs typeface="+mn-cs"/>
              </a:rPr>
              <a:t>shōjo</a:t>
            </a:r>
            <a:r>
              <a:rPr lang="en-US" sz="1200" b="0" i="0" kern="1200" dirty="0" smtClean="0">
                <a:solidFill>
                  <a:schemeClr val="tx1"/>
                </a:solidFill>
                <a:latin typeface="+mn-lt"/>
                <a:ea typeface="+mn-ea"/>
                <a:cs typeface="+mn-cs"/>
              </a:rPr>
              <a:t>, </a:t>
            </a:r>
            <a:r>
              <a:rPr lang="en-US" sz="1200" b="1" i="1" kern="1200" dirty="0" err="1" smtClean="0">
                <a:solidFill>
                  <a:schemeClr val="tx1"/>
                </a:solidFill>
                <a:latin typeface="+mn-lt"/>
                <a:ea typeface="+mn-ea"/>
                <a:cs typeface="+mn-cs"/>
              </a:rPr>
              <a:t>shojo</a:t>
            </a:r>
            <a:r>
              <a:rPr lang="en-US" sz="1200" b="0" i="0" kern="1200" dirty="0" smtClean="0">
                <a:solidFill>
                  <a:schemeClr val="tx1"/>
                </a:solidFill>
                <a:latin typeface="+mn-lt"/>
                <a:ea typeface="+mn-ea"/>
                <a:cs typeface="+mn-cs"/>
              </a:rPr>
              <a:t>, or </a:t>
            </a:r>
            <a:r>
              <a:rPr lang="en-US" sz="1200" b="1" i="1" kern="1200" dirty="0" err="1" smtClean="0">
                <a:solidFill>
                  <a:schemeClr val="tx1"/>
                </a:solidFill>
                <a:latin typeface="+mn-lt"/>
                <a:ea typeface="+mn-ea"/>
                <a:cs typeface="+mn-cs"/>
              </a:rPr>
              <a:t>shoujo</a:t>
            </a:r>
            <a:r>
              <a:rPr lang="en-US" sz="1200" b="1" i="1" kern="1200" dirty="0" smtClean="0">
                <a:solidFill>
                  <a:schemeClr val="tx1"/>
                </a:solidFill>
                <a:latin typeface="+mn-lt"/>
                <a:ea typeface="+mn-ea"/>
                <a:cs typeface="+mn-cs"/>
              </a:rPr>
              <a:t> </a:t>
            </a:r>
            <a:r>
              <a:rPr lang="en-US" sz="1200" b="1" i="1" kern="1200" dirty="0" err="1" smtClean="0">
                <a:solidFill>
                  <a:schemeClr val="tx1"/>
                </a:solidFill>
                <a:latin typeface="+mn-lt"/>
                <a:ea typeface="+mn-ea"/>
                <a:cs typeface="+mn-cs"/>
              </a:rPr>
              <a:t>manga</a:t>
            </a:r>
            <a:r>
              <a:rPr lang="en-US" sz="1200" b="0" i="0" kern="1200" dirty="0" smtClean="0">
                <a:solidFill>
                  <a:schemeClr val="tx1"/>
                </a:solidFill>
                <a:latin typeface="+mn-lt"/>
                <a:ea typeface="+mn-ea"/>
                <a:cs typeface="+mn-cs"/>
              </a:rPr>
              <a:t> (</a:t>
            </a:r>
            <a:r>
              <a:rPr lang="ja-JP" altLang="en-US" sz="1200" b="0" i="0" kern="1200" smtClean="0">
                <a:solidFill>
                  <a:schemeClr val="tx1"/>
                </a:solidFill>
                <a:latin typeface="+mn-lt"/>
                <a:ea typeface="+mn-ea"/>
                <a:cs typeface="+mn-cs"/>
              </a:rPr>
              <a:t>少女漫画 </a:t>
            </a:r>
            <a:r>
              <a:rPr lang="en-US" sz="1200" b="0" i="1" kern="1200" dirty="0" err="1" smtClean="0">
                <a:solidFill>
                  <a:schemeClr val="tx1"/>
                </a:solidFill>
                <a:latin typeface="+mn-lt"/>
                <a:ea typeface="+mn-ea"/>
                <a:cs typeface="+mn-cs"/>
              </a:rPr>
              <a:t>shōjo</a:t>
            </a:r>
            <a:r>
              <a:rPr lang="en-US" sz="1200" b="0" i="1"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manga</a:t>
            </a:r>
            <a:r>
              <a:rPr lang="en-US" sz="1200" b="1" i="0" u="none" strike="noStrike" kern="1200" baseline="30000" dirty="0" smtClean="0">
                <a:solidFill>
                  <a:schemeClr val="tx1"/>
                </a:solidFill>
                <a:latin typeface="+mn-lt"/>
                <a:ea typeface="+mn-ea"/>
                <a:cs typeface="+mn-cs"/>
                <a:hlinkClick r:id="rId4" tooltip="Help:Installing Japanese character sets"/>
              </a:rPr>
              <a:t>?</a:t>
            </a:r>
            <a:r>
              <a:rPr lang="en-US" sz="1200" b="0" i="0" kern="1200" dirty="0" smtClean="0">
                <a:solidFill>
                  <a:schemeClr val="tx1"/>
                </a:solidFill>
                <a:latin typeface="+mn-lt"/>
                <a:ea typeface="+mn-ea"/>
                <a:cs typeface="+mn-cs"/>
              </a:rPr>
              <a:t>) refers to </a:t>
            </a:r>
            <a:r>
              <a:rPr lang="en-US" sz="1200" b="0" i="0" u="none" strike="noStrike" kern="1200" dirty="0" err="1" smtClean="0">
                <a:solidFill>
                  <a:schemeClr val="tx1"/>
                </a:solidFill>
                <a:latin typeface="+mn-lt"/>
                <a:ea typeface="+mn-ea"/>
                <a:cs typeface="+mn-cs"/>
                <a:hlinkClick r:id="rId5" tooltip="Manga"/>
              </a:rPr>
              <a:t>manga</a:t>
            </a:r>
            <a:r>
              <a:rPr lang="en-US" sz="1200" b="0" i="0" kern="1200" dirty="0" err="1" smtClean="0">
                <a:solidFill>
                  <a:schemeClr val="tx1"/>
                </a:solidFill>
                <a:latin typeface="+mn-lt"/>
                <a:ea typeface="+mn-ea"/>
                <a:cs typeface="+mn-cs"/>
              </a:rPr>
              <a:t>marketed</a:t>
            </a:r>
            <a:r>
              <a:rPr lang="en-US" sz="1200" b="0" i="0" kern="1200" dirty="0" smtClean="0">
                <a:solidFill>
                  <a:schemeClr val="tx1"/>
                </a:solidFill>
                <a:latin typeface="+mn-lt"/>
                <a:ea typeface="+mn-ea"/>
                <a:cs typeface="+mn-cs"/>
              </a:rPr>
              <a:t> to a female audience roughly between the ages of 10-18. The </a:t>
            </a:r>
            <a:r>
              <a:rPr lang="en-US" sz="1200" b="0" i="0" kern="1200" dirty="0" err="1" smtClean="0">
                <a:solidFill>
                  <a:schemeClr val="tx1"/>
                </a:solidFill>
                <a:latin typeface="+mn-lt"/>
                <a:ea typeface="+mn-ea"/>
                <a:cs typeface="+mn-cs"/>
              </a:rPr>
              <a:t>name</a:t>
            </a:r>
            <a:r>
              <a:rPr lang="en-US" sz="1200" b="0" i="0" u="none" strike="noStrike" kern="1200" dirty="0" err="1" smtClean="0">
                <a:solidFill>
                  <a:schemeClr val="tx1"/>
                </a:solidFill>
                <a:latin typeface="+mn-lt"/>
                <a:ea typeface="+mn-ea"/>
                <a:cs typeface="+mn-cs"/>
                <a:hlinkClick r:id="rId6" tooltip="Romanization of Japanese"/>
              </a:rPr>
              <a:t>romanizes</a:t>
            </a:r>
            <a:r>
              <a:rPr lang="en-US" sz="1200" b="0" i="0" kern="1200" dirty="0" smtClean="0">
                <a:solidFill>
                  <a:schemeClr val="tx1"/>
                </a:solidFill>
                <a:latin typeface="+mn-lt"/>
                <a:ea typeface="+mn-ea"/>
                <a:cs typeface="+mn-cs"/>
              </a:rPr>
              <a:t> the </a:t>
            </a:r>
            <a:r>
              <a:rPr lang="en-US" sz="1200" b="0" i="0" u="none" strike="noStrike" kern="1200" dirty="0" smtClean="0">
                <a:solidFill>
                  <a:schemeClr val="tx1"/>
                </a:solidFill>
                <a:latin typeface="+mn-lt"/>
                <a:ea typeface="+mn-ea"/>
                <a:cs typeface="+mn-cs"/>
                <a:hlinkClick r:id="rId7" tooltip="Japanese language"/>
              </a:rPr>
              <a:t>Japanese</a:t>
            </a:r>
            <a:r>
              <a:rPr lang="en-US" sz="1200" b="0" i="0" kern="1200" dirty="0" smtClean="0">
                <a:solidFill>
                  <a:schemeClr val="tx1"/>
                </a:solidFill>
                <a:latin typeface="+mn-lt"/>
                <a:ea typeface="+mn-ea"/>
                <a:cs typeface="+mn-cs"/>
              </a:rPr>
              <a:t> </a:t>
            </a:r>
            <a:r>
              <a:rPr lang="ja-JP" altLang="en-US" sz="1200" b="1" i="0" u="none" strike="noStrike" kern="1200" smtClean="0">
                <a:solidFill>
                  <a:schemeClr val="tx1"/>
                </a:solidFill>
                <a:latin typeface="+mn-lt"/>
                <a:ea typeface="+mn-ea"/>
                <a:cs typeface="+mn-cs"/>
                <a:hlinkClick r:id="rId8" tooltip="wikt:少女"/>
              </a:rPr>
              <a:t>少女</a:t>
            </a:r>
            <a:r>
              <a:rPr lang="ja-JP" altLang="en-US" sz="1200" b="0" i="0" kern="1200" smtClean="0">
                <a:solidFill>
                  <a:schemeClr val="tx1"/>
                </a:solidFill>
                <a:latin typeface="+mn-lt"/>
                <a:ea typeface="+mn-ea"/>
                <a:cs typeface="+mn-cs"/>
              </a:rPr>
              <a:t> </a:t>
            </a:r>
            <a:r>
              <a:rPr lang="en-US" altLang="ja-JP" sz="1200" b="0" i="0" kern="1200" dirty="0" smtClean="0">
                <a:solidFill>
                  <a:schemeClr val="tx1"/>
                </a:solidFill>
                <a:latin typeface="+mn-lt"/>
                <a:ea typeface="+mn-ea"/>
                <a:cs typeface="+mn-cs"/>
              </a:rPr>
              <a:t>(</a:t>
            </a:r>
            <a:r>
              <a:rPr lang="en-US" sz="1200" b="0" i="0" u="none" strike="noStrike" kern="1200" dirty="0" err="1" smtClean="0">
                <a:solidFill>
                  <a:schemeClr val="tx1"/>
                </a:solidFill>
                <a:latin typeface="+mn-lt"/>
                <a:ea typeface="+mn-ea"/>
                <a:cs typeface="+mn-cs"/>
                <a:hlinkClick r:id="rId9" tooltip="wikt:shōjo"/>
              </a:rPr>
              <a:t>shōjo</a:t>
            </a:r>
            <a:r>
              <a:rPr lang="en-US" sz="1200" b="0" i="0" kern="1200" dirty="0" smtClean="0">
                <a:solidFill>
                  <a:schemeClr val="tx1"/>
                </a:solidFill>
                <a:latin typeface="+mn-lt"/>
                <a:ea typeface="+mn-ea"/>
                <a:cs typeface="+mn-cs"/>
              </a:rPr>
              <a:t>), literally: "little female".</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Miyazaki</a:t>
            </a:r>
          </a:p>
          <a:p>
            <a:r>
              <a:rPr lang="en-US" sz="1200" b="1" i="1" kern="1200" dirty="0" smtClean="0">
                <a:solidFill>
                  <a:schemeClr val="tx1"/>
                </a:solidFill>
                <a:latin typeface="+mn-lt"/>
                <a:ea typeface="+mn-ea"/>
                <a:cs typeface="+mn-cs"/>
              </a:rPr>
              <a:t>My Neighbor </a:t>
            </a:r>
            <a:r>
              <a:rPr lang="en-US" sz="1200" b="1" i="1" kern="1200" dirty="0" err="1" smtClean="0">
                <a:solidFill>
                  <a:schemeClr val="tx1"/>
                </a:solidFill>
                <a:latin typeface="+mn-lt"/>
                <a:ea typeface="+mn-ea"/>
                <a:cs typeface="+mn-cs"/>
              </a:rPr>
              <a:t>Totoro</a:t>
            </a:r>
            <a:r>
              <a:rPr lang="en-US" sz="1200" b="0" i="0" kern="1200" dirty="0" smtClean="0">
                <a:solidFill>
                  <a:schemeClr val="tx1"/>
                </a:solidFill>
                <a:latin typeface="+mn-lt"/>
                <a:ea typeface="+mn-ea"/>
                <a:cs typeface="+mn-cs"/>
              </a:rPr>
              <a:t> (</a:t>
            </a:r>
            <a:r>
              <a:rPr lang="ja-JP" altLang="en-US" sz="1200" b="0" i="0" kern="1200" smtClean="0">
                <a:solidFill>
                  <a:schemeClr val="tx1"/>
                </a:solidFill>
                <a:latin typeface="+mn-lt"/>
                <a:ea typeface="+mn-ea"/>
                <a:cs typeface="+mn-cs"/>
              </a:rPr>
              <a:t>となりのトトロ </a:t>
            </a:r>
            <a:r>
              <a:rPr lang="en-US" sz="1200" b="0" i="1" kern="1200" dirty="0" err="1" smtClean="0">
                <a:solidFill>
                  <a:schemeClr val="tx1"/>
                </a:solidFill>
                <a:latin typeface="+mn-lt"/>
                <a:ea typeface="+mn-ea"/>
                <a:cs typeface="+mn-cs"/>
              </a:rPr>
              <a:t>Tonari</a:t>
            </a:r>
            <a:r>
              <a:rPr lang="en-US" sz="1200" b="0" i="1" kern="1200" dirty="0" smtClean="0">
                <a:solidFill>
                  <a:schemeClr val="tx1"/>
                </a:solidFill>
                <a:latin typeface="+mn-lt"/>
                <a:ea typeface="+mn-ea"/>
                <a:cs typeface="+mn-cs"/>
              </a:rPr>
              <a:t> no </a:t>
            </a:r>
            <a:r>
              <a:rPr lang="en-US" sz="1200" b="0" i="1" kern="1200" dirty="0" err="1" smtClean="0">
                <a:solidFill>
                  <a:schemeClr val="tx1"/>
                </a:solidFill>
                <a:latin typeface="+mn-lt"/>
                <a:ea typeface="+mn-ea"/>
                <a:cs typeface="+mn-cs"/>
              </a:rPr>
              <a:t>Totoro</a:t>
            </a:r>
            <a:r>
              <a:rPr lang="en-US" sz="1200" b="1" i="0" u="none" strike="noStrike" kern="1200" baseline="30000" dirty="0" smtClean="0">
                <a:solidFill>
                  <a:schemeClr val="tx1"/>
                </a:solidFill>
                <a:latin typeface="+mn-lt"/>
                <a:ea typeface="+mn-ea"/>
                <a:cs typeface="+mn-cs"/>
                <a:hlinkClick r:id="rId3" tooltip="Help:Installing Japanese character sets"/>
              </a:rPr>
              <a:t>?</a:t>
            </a:r>
            <a:r>
              <a:rPr lang="en-US" sz="1200" b="0" i="0" kern="1200" dirty="0" smtClean="0">
                <a:solidFill>
                  <a:schemeClr val="tx1"/>
                </a:solidFill>
                <a:latin typeface="+mn-lt"/>
                <a:ea typeface="+mn-ea"/>
                <a:cs typeface="+mn-cs"/>
              </a:rPr>
              <a:t>), is a 1988 Japanese </a:t>
            </a:r>
            <a:r>
              <a:rPr lang="en-US" sz="1200" b="0" i="0" u="none" strike="noStrike" kern="1200" dirty="0" err="1" smtClean="0">
                <a:solidFill>
                  <a:schemeClr val="tx1"/>
                </a:solidFill>
                <a:latin typeface="+mn-lt"/>
                <a:ea typeface="+mn-ea"/>
                <a:cs typeface="+mn-cs"/>
                <a:hlinkClick r:id="rId4" tooltip="Anime"/>
              </a:rPr>
              <a:t>animated</a:t>
            </a:r>
            <a:r>
              <a:rPr lang="en-US" sz="1200" b="0" i="0" kern="1200" dirty="0" err="1" smtClean="0">
                <a:solidFill>
                  <a:schemeClr val="tx1"/>
                </a:solidFill>
                <a:latin typeface="+mn-lt"/>
                <a:ea typeface="+mn-ea"/>
                <a:cs typeface="+mn-cs"/>
              </a:rPr>
              <a:t>fantasy</a:t>
            </a:r>
            <a:r>
              <a:rPr lang="en-US" sz="1200" b="0" i="0" kern="1200" dirty="0" smtClean="0">
                <a:solidFill>
                  <a:schemeClr val="tx1"/>
                </a:solidFill>
                <a:latin typeface="+mn-lt"/>
                <a:ea typeface="+mn-ea"/>
                <a:cs typeface="+mn-cs"/>
              </a:rPr>
              <a:t> film written and directed by </a:t>
            </a:r>
            <a:r>
              <a:rPr lang="en-US" sz="1200" b="0" i="0" u="none" strike="noStrike" kern="1200" dirty="0" err="1" smtClean="0">
                <a:solidFill>
                  <a:schemeClr val="tx1"/>
                </a:solidFill>
                <a:latin typeface="+mn-lt"/>
                <a:ea typeface="+mn-ea"/>
                <a:cs typeface="+mn-cs"/>
                <a:hlinkClick r:id="rId5" tooltip="Hayao Miyazaki"/>
              </a:rPr>
              <a:t>Hayao</a:t>
            </a:r>
            <a:r>
              <a:rPr lang="en-US" sz="1200" b="0" i="0" u="none" strike="noStrike" kern="1200" dirty="0" smtClean="0">
                <a:solidFill>
                  <a:schemeClr val="tx1"/>
                </a:solidFill>
                <a:latin typeface="+mn-lt"/>
                <a:ea typeface="+mn-ea"/>
                <a:cs typeface="+mn-cs"/>
                <a:hlinkClick r:id="rId5" tooltip="Hayao Miyazaki"/>
              </a:rPr>
              <a:t> Miyazaki</a:t>
            </a:r>
            <a:r>
              <a:rPr lang="en-US" sz="1200" b="0" i="0" kern="1200" dirty="0" smtClean="0">
                <a:solidFill>
                  <a:schemeClr val="tx1"/>
                </a:solidFill>
                <a:latin typeface="+mn-lt"/>
                <a:ea typeface="+mn-ea"/>
                <a:cs typeface="+mn-cs"/>
              </a:rPr>
              <a:t> and produced by </a:t>
            </a:r>
            <a:r>
              <a:rPr lang="en-US" sz="1200" b="0" i="0" u="none" strike="noStrike" kern="1200" dirty="0" smtClean="0">
                <a:solidFill>
                  <a:schemeClr val="tx1"/>
                </a:solidFill>
                <a:latin typeface="+mn-lt"/>
                <a:ea typeface="+mn-ea"/>
                <a:cs typeface="+mn-cs"/>
                <a:hlinkClick r:id="rId6" tooltip="Studio Ghibli"/>
              </a:rPr>
              <a:t>Studio </a:t>
            </a:r>
            <a:r>
              <a:rPr lang="en-US" sz="1200" b="0" i="0" u="none" strike="noStrike" kern="1200" dirty="0" err="1" smtClean="0">
                <a:solidFill>
                  <a:schemeClr val="tx1"/>
                </a:solidFill>
                <a:latin typeface="+mn-lt"/>
                <a:ea typeface="+mn-ea"/>
                <a:cs typeface="+mn-cs"/>
                <a:hlinkClick r:id="rId6" tooltip="Studio Ghibli"/>
              </a:rPr>
              <a:t>Ghibli</a:t>
            </a:r>
            <a:r>
              <a:rPr lang="en-US" sz="1200" b="0" i="0" kern="1200" dirty="0" smtClean="0">
                <a:solidFill>
                  <a:schemeClr val="tx1"/>
                </a:solidFill>
                <a:latin typeface="+mn-lt"/>
                <a:ea typeface="+mn-ea"/>
                <a:cs typeface="+mn-cs"/>
              </a:rPr>
              <a:t>. The film follows the two young daughters of a professor and their interactions with friendly wood spirits in postwar rural Japan</a:t>
            </a:r>
          </a:p>
          <a:p>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KIKI</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According to Miyazaki the movie touches on the gulf that exists between independence and reliance in Japanese teenage girls.</a:t>
            </a:r>
            <a:r>
              <a:rPr lang="en-US" sz="1200" b="0" i="0" u="none" strike="noStrike" kern="1200" baseline="30000" dirty="0" smtClean="0">
                <a:solidFill>
                  <a:schemeClr val="tx1"/>
                </a:solidFill>
                <a:latin typeface="+mn-lt"/>
                <a:ea typeface="+mn-ea"/>
                <a:cs typeface="+mn-cs"/>
                <a:hlinkClick r:id="rId7"/>
              </a:rPr>
              <a:t>[2]</a:t>
            </a:r>
            <a:r>
              <a:rPr lang="en-US" sz="1200" b="0" i="0" kern="1200" dirty="0" smtClean="0">
                <a:solidFill>
                  <a:schemeClr val="tx1"/>
                </a:solidFill>
                <a:latin typeface="+mn-lt"/>
                <a:ea typeface="+mn-ea"/>
                <a:cs typeface="+mn-cs"/>
              </a:rPr>
              <a:t> Going far beyond coming of age themes, the work deals with the nature of creativity and talent, and the central difficulty every person faces in becoming themselves, whether through luck, hard work or confidence</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The film tells the story of </a:t>
            </a:r>
            <a:r>
              <a:rPr lang="en-US" sz="1200" b="1" i="0" kern="1200" dirty="0" err="1" smtClean="0">
                <a:solidFill>
                  <a:schemeClr val="tx1"/>
                </a:solidFill>
                <a:latin typeface="+mn-lt"/>
                <a:ea typeface="+mn-ea"/>
                <a:cs typeface="+mn-cs"/>
              </a:rPr>
              <a:t>Nausicaä</a:t>
            </a:r>
            <a:r>
              <a:rPr lang="en-US" sz="1200" b="0" i="0" kern="1200" dirty="0" smtClean="0">
                <a:solidFill>
                  <a:schemeClr val="tx1"/>
                </a:solidFill>
                <a:latin typeface="+mn-lt"/>
                <a:ea typeface="+mn-ea"/>
                <a:cs typeface="+mn-cs"/>
              </a:rPr>
              <a:t>, a young princess of the Valley of the Wind who gets involved into a struggle with </a:t>
            </a:r>
            <a:r>
              <a:rPr lang="en-US" sz="1200" b="0" i="0" kern="1200" dirty="0" err="1" smtClean="0">
                <a:solidFill>
                  <a:schemeClr val="tx1"/>
                </a:solidFill>
                <a:latin typeface="+mn-lt"/>
                <a:ea typeface="+mn-ea"/>
                <a:cs typeface="+mn-cs"/>
              </a:rPr>
              <a:t>Tolmekia</a:t>
            </a:r>
            <a:r>
              <a:rPr lang="en-US" sz="1200" b="0" i="0" kern="1200" dirty="0" smtClean="0">
                <a:solidFill>
                  <a:schemeClr val="tx1"/>
                </a:solidFill>
                <a:latin typeface="+mn-lt"/>
                <a:ea typeface="+mn-ea"/>
                <a:cs typeface="+mn-cs"/>
              </a:rPr>
              <a:t>, a kingdom who tries to use an ancient weapon to fend off the Ohm </a:t>
            </a:r>
            <a:r>
              <a:rPr lang="en-US" sz="1200" b="0" i="0" u="sng" kern="1200" dirty="0" err="1" smtClean="0">
                <a:solidFill>
                  <a:schemeClr val="tx1"/>
                </a:solidFill>
                <a:latin typeface="+mn-lt"/>
                <a:ea typeface="+mn-ea"/>
                <a:cs typeface="+mn-cs"/>
                <a:hlinkClick r:id="rId8" tooltip="Nausicaä (character)"/>
              </a:rPr>
              <a:t>Nausicaä</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9" tooltip="Sumi Shimamoto"/>
              </a:rPr>
              <a:t>Sumi</a:t>
            </a:r>
            <a:r>
              <a:rPr lang="en-US" sz="1200" b="0" i="0" u="none" strike="noStrike" kern="1200" dirty="0" smtClean="0">
                <a:solidFill>
                  <a:schemeClr val="tx1"/>
                </a:solidFill>
                <a:latin typeface="+mn-lt"/>
                <a:ea typeface="+mn-ea"/>
                <a:cs typeface="+mn-cs"/>
                <a:hlinkClick r:id="rId9" tooltip="Sumi Shimamoto"/>
              </a:rPr>
              <a:t> </a:t>
            </a:r>
            <a:r>
              <a:rPr lang="en-US" sz="1200" b="0" i="0" u="none" strike="noStrike" kern="1200" dirty="0" err="1" smtClean="0">
                <a:solidFill>
                  <a:schemeClr val="tx1"/>
                </a:solidFill>
                <a:latin typeface="+mn-lt"/>
                <a:ea typeface="+mn-ea"/>
                <a:cs typeface="+mn-cs"/>
                <a:hlinkClick r:id="rId9" tooltip="Sumi Shimamoto"/>
              </a:rPr>
              <a:t>Shimamoto</a:t>
            </a:r>
            <a:r>
              <a:rPr lang="en-US" sz="1200" b="0" i="0" kern="1200" dirty="0" smtClean="0">
                <a:solidFill>
                  <a:schemeClr val="tx1"/>
                </a:solidFill>
                <a:latin typeface="+mn-lt"/>
                <a:ea typeface="+mn-ea"/>
                <a:cs typeface="+mn-cs"/>
              </a:rPr>
              <a:t>), a </a:t>
            </a:r>
            <a:r>
              <a:rPr lang="en-US" sz="1200" b="0" i="0" u="none" strike="noStrike" kern="1200" dirty="0" smtClean="0">
                <a:solidFill>
                  <a:schemeClr val="tx1"/>
                </a:solidFill>
                <a:latin typeface="+mn-lt"/>
                <a:ea typeface="+mn-ea"/>
                <a:cs typeface="+mn-cs"/>
                <a:hlinkClick r:id="rId10" tooltip="Princess"/>
              </a:rPr>
              <a:t>princess</a:t>
            </a:r>
            <a:r>
              <a:rPr lang="en-US" sz="1200" b="0" i="0" kern="1200" dirty="0" smtClean="0">
                <a:solidFill>
                  <a:schemeClr val="tx1"/>
                </a:solidFill>
                <a:latin typeface="+mn-lt"/>
                <a:ea typeface="+mn-ea"/>
                <a:cs typeface="+mn-cs"/>
              </a:rPr>
              <a:t> of the Valley of the Wind is a skillful fighter, but also humane and peace-loving. She communicates with the giant insects (Particularly the </a:t>
            </a:r>
            <a:r>
              <a:rPr lang="en-US" sz="1200" b="0" i="0" kern="1200" dirty="0" err="1" smtClean="0">
                <a:solidFill>
                  <a:schemeClr val="tx1"/>
                </a:solidFill>
                <a:latin typeface="+mn-lt"/>
                <a:ea typeface="+mn-ea"/>
                <a:cs typeface="+mn-cs"/>
              </a:rPr>
              <a:t>Ohmu</a:t>
            </a:r>
            <a:r>
              <a:rPr lang="en-US" sz="1200" b="0" i="0" kern="1200" dirty="0" smtClean="0">
                <a:solidFill>
                  <a:schemeClr val="tx1"/>
                </a:solidFill>
                <a:latin typeface="+mn-lt"/>
                <a:ea typeface="+mn-ea"/>
                <a:cs typeface="+mn-cs"/>
              </a:rPr>
              <a:t>, gigantic, armored, </a:t>
            </a:r>
            <a:r>
              <a:rPr lang="en-US" sz="1200" b="0" i="0" u="none" strike="noStrike" kern="1200" dirty="0" smtClean="0">
                <a:solidFill>
                  <a:schemeClr val="tx1"/>
                </a:solidFill>
                <a:latin typeface="+mn-lt"/>
                <a:ea typeface="+mn-ea"/>
                <a:cs typeface="+mn-cs"/>
                <a:hlinkClick r:id="rId11" tooltip="Caterpillar"/>
              </a:rPr>
              <a:t>caterpillar</a:t>
            </a:r>
            <a:r>
              <a:rPr lang="en-US" sz="1200" b="0" i="0" kern="1200" dirty="0" smtClean="0">
                <a:solidFill>
                  <a:schemeClr val="tx1"/>
                </a:solidFill>
                <a:latin typeface="+mn-lt"/>
                <a:ea typeface="+mn-ea"/>
                <a:cs typeface="+mn-cs"/>
              </a:rPr>
              <a:t> insects who are the most intelligent in the Jungle.) s. </a:t>
            </a:r>
            <a:r>
              <a:rPr lang="en-US" sz="1200" b="0" i="0" kern="1200" dirty="0" err="1" smtClean="0">
                <a:solidFill>
                  <a:schemeClr val="tx1"/>
                </a:solidFill>
                <a:latin typeface="+mn-lt"/>
                <a:ea typeface="+mn-ea"/>
                <a:cs typeface="+mn-cs"/>
              </a:rPr>
              <a:t>Nausicaä</a:t>
            </a:r>
            <a:r>
              <a:rPr lang="en-US" sz="1200" b="0" i="0" kern="1200" dirty="0" smtClean="0">
                <a:solidFill>
                  <a:schemeClr val="tx1"/>
                </a:solidFill>
                <a:latin typeface="+mn-lt"/>
                <a:ea typeface="+mn-ea"/>
                <a:cs typeface="+mn-cs"/>
              </a:rPr>
              <a:t> must stop the </a:t>
            </a:r>
            <a:r>
              <a:rPr lang="en-US" sz="1200" b="0" i="0" kern="1200" dirty="0" err="1" smtClean="0">
                <a:solidFill>
                  <a:schemeClr val="tx1"/>
                </a:solidFill>
                <a:latin typeface="+mn-lt"/>
                <a:ea typeface="+mn-ea"/>
                <a:cs typeface="+mn-cs"/>
              </a:rPr>
              <a:t>Tolmekians</a:t>
            </a:r>
            <a:r>
              <a:rPr lang="en-US" sz="1200" b="0" i="0" kern="1200" dirty="0" smtClean="0">
                <a:solidFill>
                  <a:schemeClr val="tx1"/>
                </a:solidFill>
                <a:latin typeface="+mn-lt"/>
                <a:ea typeface="+mn-ea"/>
                <a:cs typeface="+mn-cs"/>
              </a:rPr>
              <a:t> from killing these insects.</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Princess</a:t>
            </a:r>
            <a:r>
              <a:rPr lang="en-US" sz="1200" b="0" i="0" kern="1200" baseline="0" dirty="0" smtClean="0">
                <a:solidFill>
                  <a:schemeClr val="tx1"/>
                </a:solidFill>
                <a:latin typeface="+mn-lt"/>
                <a:ea typeface="+mn-ea"/>
                <a:cs typeface="+mn-cs"/>
              </a:rPr>
              <a:t> </a:t>
            </a:r>
            <a:r>
              <a:rPr lang="en-US" sz="1200" b="0" i="0" kern="1200" baseline="0" dirty="0" err="1" smtClean="0">
                <a:solidFill>
                  <a:schemeClr val="tx1"/>
                </a:solidFill>
                <a:latin typeface="+mn-lt"/>
                <a:ea typeface="+mn-ea"/>
                <a:cs typeface="+mn-cs"/>
              </a:rPr>
              <a:t>mononke</a:t>
            </a:r>
            <a:r>
              <a:rPr lang="en-US" sz="1200" b="0" i="0" kern="1200" baseline="0" dirty="0" smtClean="0">
                <a:solidFill>
                  <a:schemeClr val="tx1"/>
                </a:solidFill>
                <a:latin typeface="+mn-lt"/>
                <a:ea typeface="+mn-ea"/>
                <a:cs typeface="+mn-cs"/>
              </a:rPr>
              <a:t> Iron </a:t>
            </a:r>
            <a:r>
              <a:rPr lang="en-US" sz="1200" b="0" i="0" kern="1200" dirty="0" smtClean="0">
                <a:solidFill>
                  <a:schemeClr val="tx1"/>
                </a:solidFill>
                <a:latin typeface="+mn-lt"/>
                <a:ea typeface="+mn-ea"/>
                <a:cs typeface="+mn-cs"/>
              </a:rPr>
              <a:t>Town, located in that range, continually clears the nearby forests to make charcoal to smelt </a:t>
            </a:r>
            <a:r>
              <a:rPr lang="en-US" sz="1200" b="0" i="0" u="none" strike="noStrike" kern="1200" dirty="0" err="1" smtClean="0">
                <a:solidFill>
                  <a:schemeClr val="tx1"/>
                </a:solidFill>
                <a:latin typeface="+mn-lt"/>
                <a:ea typeface="+mn-ea"/>
                <a:cs typeface="+mn-cs"/>
                <a:hlinkClick r:id="rId12" tooltip="Ironsand"/>
              </a:rPr>
              <a:t>ironsand</a:t>
            </a:r>
            <a:r>
              <a:rPr lang="en-US" sz="1200" b="0" i="0" kern="1200" dirty="0" smtClean="0">
                <a:solidFill>
                  <a:schemeClr val="tx1"/>
                </a:solidFill>
                <a:latin typeface="+mn-lt"/>
                <a:ea typeface="+mn-ea"/>
                <a:cs typeface="+mn-cs"/>
              </a:rPr>
              <a:t> and produces advanced </a:t>
            </a:r>
            <a:r>
              <a:rPr lang="en-US" sz="1200" b="0" i="0" u="none" strike="noStrike" kern="1200" dirty="0" smtClean="0">
                <a:solidFill>
                  <a:schemeClr val="tx1"/>
                </a:solidFill>
                <a:latin typeface="+mn-lt"/>
                <a:ea typeface="+mn-ea"/>
                <a:cs typeface="+mn-cs"/>
                <a:hlinkClick r:id="rId13" tooltip="Firearm"/>
              </a:rPr>
              <a:t>firearms</a:t>
            </a:r>
            <a:r>
              <a:rPr lang="en-US" sz="1200" b="0" i="0" kern="1200" dirty="0" smtClean="0">
                <a:solidFill>
                  <a:schemeClr val="tx1"/>
                </a:solidFill>
                <a:latin typeface="+mn-lt"/>
                <a:ea typeface="+mn-ea"/>
                <a:cs typeface="+mn-cs"/>
              </a:rPr>
              <a:t>, leading to battles with the giant forest beasts. Among these animals are giant </a:t>
            </a:r>
            <a:r>
              <a:rPr lang="en-US" sz="1200" b="0" i="0" u="none" strike="noStrike" kern="1200" dirty="0" smtClean="0">
                <a:solidFill>
                  <a:schemeClr val="tx1"/>
                </a:solidFill>
                <a:latin typeface="+mn-lt"/>
                <a:ea typeface="+mn-ea"/>
                <a:cs typeface="+mn-cs"/>
                <a:hlinkClick r:id="rId14" tooltip="Wolves"/>
              </a:rPr>
              <a:t>wolves</a:t>
            </a:r>
            <a:r>
              <a:rPr lang="en-US" sz="1200" b="0" i="0" kern="1200" dirty="0" smtClean="0">
                <a:solidFill>
                  <a:schemeClr val="tx1"/>
                </a:solidFill>
                <a:latin typeface="+mn-lt"/>
                <a:ea typeface="+mn-ea"/>
                <a:cs typeface="+mn-cs"/>
              </a:rPr>
              <a:t>, who are accompanied by San (</a:t>
            </a:r>
            <a:r>
              <a:rPr lang="en-US" sz="1200" b="0" i="0" u="none" strike="noStrike" kern="1200" dirty="0" smtClean="0">
                <a:solidFill>
                  <a:schemeClr val="tx1"/>
                </a:solidFill>
                <a:latin typeface="+mn-lt"/>
                <a:ea typeface="+mn-ea"/>
                <a:cs typeface="+mn-cs"/>
                <a:hlinkClick r:id="rId15" tooltip="Yuriko Ishida"/>
              </a:rPr>
              <a:t>Yuriko Ishida</a:t>
            </a:r>
            <a:r>
              <a:rPr lang="en-US" sz="1200" b="0" i="0" kern="1200" dirty="0" smtClean="0">
                <a:solidFill>
                  <a:schemeClr val="tx1"/>
                </a:solidFill>
                <a:latin typeface="+mn-lt"/>
                <a:ea typeface="+mn-ea"/>
                <a:cs typeface="+mn-cs"/>
              </a:rPr>
              <a:t>), a human girl adopted by the wolves, whom the villagers of Iron Town call "Princess </a:t>
            </a:r>
            <a:r>
              <a:rPr lang="en-US" sz="1200" b="0" i="0" u="none" strike="noStrike" kern="1200" dirty="0" err="1" smtClean="0">
                <a:solidFill>
                  <a:schemeClr val="tx1"/>
                </a:solidFill>
                <a:latin typeface="+mn-lt"/>
                <a:ea typeface="+mn-ea"/>
                <a:cs typeface="+mn-cs"/>
                <a:hlinkClick r:id="rId16" tooltip="Mononoke"/>
              </a:rPr>
              <a:t>Mononoke</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Women and bunnies</a:t>
            </a: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Unreal …the need to be </a:t>
            </a:r>
            <a:r>
              <a:rPr lang="en-US" dirty="0" err="1" smtClean="0"/>
              <a:t>farbricated</a:t>
            </a:r>
            <a:r>
              <a:rPr lang="en-US" baseline="0" dirty="0" smtClean="0"/>
              <a:t> or authentic…Eve, the initial betrayal marked by her alliance/seduction by the animal. </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Madame </a:t>
            </a:r>
            <a:r>
              <a:rPr lang="en-US" sz="1200" b="0" i="0" kern="1200" dirty="0" err="1" smtClean="0">
                <a:solidFill>
                  <a:schemeClr val="tx1"/>
                </a:solidFill>
                <a:latin typeface="+mn-lt"/>
                <a:ea typeface="+mn-ea"/>
                <a:cs typeface="+mn-cs"/>
              </a:rPr>
              <a:t>Scheel</a:t>
            </a:r>
            <a:r>
              <a:rPr lang="en-US" sz="1200" b="0" i="0" kern="1200" dirty="0" smtClean="0">
                <a:solidFill>
                  <a:schemeClr val="tx1"/>
                </a:solidFill>
                <a:latin typeface="+mn-lt"/>
                <a:ea typeface="+mn-ea"/>
                <a:cs typeface="+mn-cs"/>
              </a:rPr>
              <a:t> by Fred Whitman</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Bette Davis - </a:t>
            </a:r>
            <a:r>
              <a:rPr lang="en-US" sz="1200" b="1" i="0" kern="1200" dirty="0" smtClean="0">
                <a:solidFill>
                  <a:schemeClr val="tx1"/>
                </a:solidFill>
                <a:latin typeface="+mn-lt"/>
                <a:ea typeface="+mn-ea"/>
                <a:cs typeface="+mn-cs"/>
              </a:rPr>
              <a:t>The Letter</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(1940)</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Minnie</a:t>
            </a:r>
            <a:r>
              <a:rPr lang="en-US" baseline="0" dirty="0" smtClean="0"/>
              <a:t> </a:t>
            </a:r>
            <a:r>
              <a:rPr lang="en-US" baseline="0" dirty="0" err="1" smtClean="0"/>
              <a:t>Riperton</a:t>
            </a:r>
            <a:r>
              <a:rPr lang="en-US" baseline="0" dirty="0" smtClean="0"/>
              <a:t> – interesting side note – </a:t>
            </a:r>
            <a:r>
              <a:rPr lang="en-US" baseline="0" dirty="0" err="1" smtClean="0"/>
              <a:t>riperton</a:t>
            </a:r>
            <a:r>
              <a:rPr lang="en-US" baseline="0" dirty="0" smtClean="0"/>
              <a:t> was actually nipped and pawed by a lion while doing a </a:t>
            </a:r>
            <a:r>
              <a:rPr lang="en-US" baseline="0" dirty="0" err="1" smtClean="0"/>
              <a:t>tv</a:t>
            </a:r>
            <a:r>
              <a:rPr lang="en-US" baseline="0" dirty="0" smtClean="0"/>
              <a:t> promo slot for this album. The </a:t>
            </a:r>
            <a:r>
              <a:rPr lang="en-US" baseline="0" dirty="0" err="1" smtClean="0"/>
              <a:t>tv</a:t>
            </a:r>
            <a:r>
              <a:rPr lang="en-US" baseline="0" dirty="0" smtClean="0"/>
              <a:t> spot was with a different lion. The lion in the photo is named </a:t>
            </a:r>
            <a:r>
              <a:rPr lang="en-US" baseline="0" dirty="0" err="1" smtClean="0"/>
              <a:t>simba</a:t>
            </a:r>
            <a:r>
              <a:rPr lang="en-US" baseline="0" dirty="0" smtClean="0"/>
              <a:t>. Also, </a:t>
            </a:r>
            <a:r>
              <a:rPr lang="en-US" baseline="0" dirty="0" err="1" smtClean="0"/>
              <a:t>Riperton</a:t>
            </a:r>
            <a:r>
              <a:rPr lang="en-US" baseline="0" dirty="0" smtClean="0"/>
              <a:t> could sing in a whistle register, and in the background of the video for “loving you,” she included the sounds of birds chirping and whistling. </a:t>
            </a:r>
          </a:p>
          <a:p>
            <a:endParaRPr lang="en-US" baseline="0" dirty="0" smtClean="0"/>
          </a:p>
          <a:p>
            <a:r>
              <a:rPr lang="en-US" baseline="0" dirty="0" smtClean="0"/>
              <a:t>The female voice is also of the animal, or of the unreal. Connects perhaps to the siren’s songs. </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32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pitchFamily="18" charset="0"/>
              </a:rPr>
              <a:t>Voss, Alexander McQueen S/S 2001</a:t>
            </a:r>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Alexander McQueen Paris S/S 08</a:t>
            </a:r>
            <a:r>
              <a:rPr lang="en-US" sz="1200" b="0" i="0" kern="1200" dirty="0" smtClean="0">
                <a:solidFill>
                  <a:schemeClr val="tx1"/>
                </a:solidFill>
                <a:latin typeface="+mn-lt"/>
                <a:ea typeface="+mn-ea"/>
                <a:cs typeface="+mn-cs"/>
              </a:rPr>
              <a:t> - Tanya </a:t>
            </a:r>
            <a:r>
              <a:rPr lang="en-US" sz="1200" b="0" i="0" kern="1200" dirty="0" err="1" smtClean="0">
                <a:solidFill>
                  <a:schemeClr val="tx1"/>
                </a:solidFill>
                <a:latin typeface="+mn-lt"/>
                <a:ea typeface="+mn-ea"/>
                <a:cs typeface="+mn-cs"/>
              </a:rPr>
              <a:t>Dziahileva</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http://moderngirlblitz.tumblr.com/post/4558672658/meeeow-edit-this-cat-fucking-rules-by-the-way</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39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Frida</a:t>
            </a:r>
            <a:r>
              <a:rPr lang="en-US" dirty="0" smtClean="0"/>
              <a:t> Kahlo and her pet deer </a:t>
            </a:r>
            <a:r>
              <a:rPr lang="en-US" dirty="0" err="1" smtClean="0"/>
              <a:t>Granizo</a:t>
            </a:r>
            <a:r>
              <a:rPr lang="en-US" dirty="0" smtClean="0"/>
              <a:t>, 1939, photographed by Nickolas </a:t>
            </a:r>
            <a:r>
              <a:rPr lang="en-US" dirty="0" err="1" smtClean="0"/>
              <a:t>Muray</a:t>
            </a:r>
            <a:endParaRPr lang="en-US" dirty="0" smtClean="0"/>
          </a:p>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Louise Bourgeois [</a:t>
            </a:r>
            <a:r>
              <a:rPr lang="en-US" sz="1200" b="0" i="0" kern="1200" dirty="0" smtClean="0">
                <a:solidFill>
                  <a:schemeClr val="tx1"/>
                </a:solidFill>
                <a:latin typeface="+mn-lt"/>
                <a:ea typeface="+mn-ea"/>
                <a:cs typeface="+mn-cs"/>
                <a:hlinkClick r:id="rId3"/>
              </a:rPr>
              <a:t>+</a:t>
            </a:r>
            <a:r>
              <a:rPr lang="en-US" sz="1200" b="0" i="0" kern="1200" dirty="0" smtClean="0">
                <a:solidFill>
                  <a:schemeClr val="tx1"/>
                </a:solidFill>
                <a:latin typeface="+mn-lt"/>
                <a:ea typeface="+mn-ea"/>
                <a:cs typeface="+mn-cs"/>
              </a:rPr>
              <a:t>] by Alex Van </a:t>
            </a:r>
            <a:r>
              <a:rPr lang="en-US" sz="1200" b="0" i="0" kern="1200" dirty="0" err="1" smtClean="0">
                <a:solidFill>
                  <a:schemeClr val="tx1"/>
                </a:solidFill>
                <a:latin typeface="+mn-lt"/>
                <a:ea typeface="+mn-ea"/>
                <a:cs typeface="+mn-cs"/>
              </a:rPr>
              <a:t>Gelder</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Kiki Smith</a:t>
            </a:r>
            <a:r>
              <a:rPr lang="en-US" sz="1200" b="0" i="0" kern="1200" dirty="0" smtClean="0">
                <a:solidFill>
                  <a:schemeClr val="tx1"/>
                </a:solidFill>
                <a:latin typeface="+mn-lt"/>
                <a:ea typeface="+mn-ea"/>
                <a:cs typeface="+mn-cs"/>
              </a:rPr>
              <a:t> (born January 18, 1954, in </a:t>
            </a:r>
            <a:r>
              <a:rPr lang="en-US" sz="1200" b="0" i="0" u="none" strike="noStrike" kern="1200" dirty="0" smtClean="0">
                <a:solidFill>
                  <a:schemeClr val="tx1"/>
                </a:solidFill>
                <a:latin typeface="+mn-lt"/>
                <a:ea typeface="+mn-ea"/>
                <a:cs typeface="+mn-cs"/>
                <a:hlinkClick r:id="rId3" tooltip="Nuremberg"/>
              </a:rPr>
              <a:t>Nuremberg</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4" tooltip="Germany"/>
              </a:rPr>
              <a:t>Germany</a:t>
            </a:r>
            <a:r>
              <a:rPr lang="en-US" sz="1200" b="0" i="0" kern="1200" dirty="0" smtClean="0">
                <a:solidFill>
                  <a:schemeClr val="tx1"/>
                </a:solidFill>
                <a:latin typeface="+mn-lt"/>
                <a:ea typeface="+mn-ea"/>
                <a:cs typeface="+mn-cs"/>
              </a:rPr>
              <a:t>) is an American artist classified as a </a:t>
            </a:r>
            <a:r>
              <a:rPr lang="en-US" sz="1200" b="0" i="0" u="none" strike="noStrike" kern="1200" dirty="0" smtClean="0">
                <a:solidFill>
                  <a:schemeClr val="tx1"/>
                </a:solidFill>
                <a:latin typeface="+mn-lt"/>
                <a:ea typeface="+mn-ea"/>
                <a:cs typeface="+mn-cs"/>
                <a:hlinkClick r:id="rId5" tooltip="Feminist"/>
              </a:rPr>
              <a:t>feminist</a:t>
            </a:r>
            <a:r>
              <a:rPr lang="en-US" sz="1200" b="0" i="0" kern="1200" dirty="0" smtClean="0">
                <a:solidFill>
                  <a:schemeClr val="tx1"/>
                </a:solidFill>
                <a:latin typeface="+mn-lt"/>
                <a:ea typeface="+mn-ea"/>
                <a:cs typeface="+mn-cs"/>
              </a:rPr>
              <a:t> artist, a movement with beginnings in the twentieth century. Her Body Art is imbued with political significance, undermining the traditional erotic representations of women by male artists, and often exposes the inner biological systems of females as a </a:t>
            </a:r>
            <a:r>
              <a:rPr lang="en-US" sz="1200" b="0" i="0" u="none" strike="noStrike" kern="1200" dirty="0" smtClean="0">
                <a:solidFill>
                  <a:schemeClr val="tx1"/>
                </a:solidFill>
                <a:latin typeface="+mn-lt"/>
                <a:ea typeface="+mn-ea"/>
                <a:cs typeface="+mn-cs"/>
                <a:hlinkClick r:id="rId6" tooltip="Metaphor"/>
              </a:rPr>
              <a:t>metaphor</a:t>
            </a:r>
            <a:r>
              <a:rPr lang="en-US" sz="1200" b="0" i="0" kern="1200" dirty="0" smtClean="0">
                <a:solidFill>
                  <a:schemeClr val="tx1"/>
                </a:solidFill>
                <a:latin typeface="+mn-lt"/>
                <a:ea typeface="+mn-ea"/>
                <a:cs typeface="+mn-cs"/>
              </a:rPr>
              <a:t> for hidden social issues. Her work also often includes the themes of </a:t>
            </a:r>
            <a:r>
              <a:rPr lang="en-US" sz="1200" b="0" i="0" u="none" strike="noStrike" kern="1200" dirty="0" smtClean="0">
                <a:solidFill>
                  <a:schemeClr val="tx1"/>
                </a:solidFill>
                <a:latin typeface="+mn-lt"/>
                <a:ea typeface="+mn-ea"/>
                <a:cs typeface="+mn-cs"/>
                <a:hlinkClick r:id="rId7" tooltip="Birth"/>
              </a:rPr>
              <a:t>birth</a:t>
            </a:r>
            <a:r>
              <a:rPr lang="en-US" sz="1200" b="0" i="0" kern="1200" dirty="0" smtClean="0">
                <a:solidFill>
                  <a:schemeClr val="tx1"/>
                </a:solidFill>
                <a:latin typeface="+mn-lt"/>
                <a:ea typeface="+mn-ea"/>
                <a:cs typeface="+mn-cs"/>
              </a:rPr>
              <a:t> and regeneration, as well as sustenance, and frequently has </a:t>
            </a:r>
            <a:r>
              <a:rPr lang="en-US" sz="1200" b="0" i="0" u="none" strike="noStrike" kern="1200" dirty="0" smtClean="0">
                <a:solidFill>
                  <a:schemeClr val="tx1"/>
                </a:solidFill>
                <a:latin typeface="+mn-lt"/>
                <a:ea typeface="+mn-ea"/>
                <a:cs typeface="+mn-cs"/>
                <a:hlinkClick r:id="rId8" tooltip="Catholic"/>
              </a:rPr>
              <a:t>Catholic</a:t>
            </a:r>
            <a:r>
              <a:rPr lang="en-US" sz="1200" b="0" i="0" kern="1200" dirty="0" smtClean="0">
                <a:solidFill>
                  <a:schemeClr val="tx1"/>
                </a:solidFill>
                <a:latin typeface="+mn-lt"/>
                <a:ea typeface="+mn-ea"/>
                <a:cs typeface="+mn-cs"/>
              </a:rPr>
              <a:t> </a:t>
            </a:r>
            <a:r>
              <a:rPr lang="en-US" sz="1200" b="0" i="0" u="none" strike="noStrike" kern="1200" dirty="0" smtClean="0">
                <a:solidFill>
                  <a:schemeClr val="tx1"/>
                </a:solidFill>
                <a:latin typeface="+mn-lt"/>
                <a:ea typeface="+mn-ea"/>
                <a:cs typeface="+mn-cs"/>
                <a:hlinkClick r:id="rId9" tooltip="Allusions"/>
              </a:rPr>
              <a:t>allusions</a:t>
            </a:r>
            <a:r>
              <a:rPr lang="en-US" sz="1200" b="0" i="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You're Fine</a:t>
            </a:r>
            <a:r>
              <a:rPr lang="en-US" sz="1200" b="0" i="0" kern="1200" dirty="0" smtClean="0">
                <a:solidFill>
                  <a:schemeClr val="tx1"/>
                </a:solidFill>
                <a:latin typeface="+mn-lt"/>
                <a:ea typeface="+mn-ea"/>
                <a:cs typeface="+mn-cs"/>
              </a:rPr>
              <a:t>, 1988, 4 color Polaroid prints, 15 engraved plastic plaques,</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21 ceramic pieces (19 letters, 2 apostrophes). 40 x 103 inches overall.</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Simpson's 1989 work, </a:t>
            </a:r>
            <a:r>
              <a:rPr lang="en-US" sz="1200" b="0" i="1" kern="1200" dirty="0" smtClean="0">
                <a:solidFill>
                  <a:schemeClr val="tx1"/>
                </a:solidFill>
                <a:latin typeface="+mn-lt"/>
                <a:ea typeface="+mn-ea"/>
                <a:cs typeface="+mn-cs"/>
              </a:rPr>
              <a:t>Necklines</a:t>
            </a:r>
            <a:r>
              <a:rPr lang="en-US" sz="1200" b="0" i="0" kern="1200" dirty="0" smtClean="0">
                <a:solidFill>
                  <a:schemeClr val="tx1"/>
                </a:solidFill>
                <a:latin typeface="+mn-lt"/>
                <a:ea typeface="+mn-ea"/>
                <a:cs typeface="+mn-cs"/>
              </a:rPr>
              <a:t>, shows two circular and identical photographs of a black woman's mouth, chin, neck, and collar bone. The white text, </a:t>
            </a:r>
            <a:r>
              <a:rPr lang="en-US" sz="1200" b="0" i="1" kern="1200" dirty="0" smtClean="0">
                <a:solidFill>
                  <a:schemeClr val="tx1"/>
                </a:solidFill>
                <a:latin typeface="+mn-lt"/>
                <a:ea typeface="+mn-ea"/>
                <a:cs typeface="+mn-cs"/>
              </a:rPr>
              <a:t>“ring, surround, lasso, noose, eye, areola, halo, cuffs, collar, loop”</a:t>
            </a:r>
            <a:r>
              <a:rPr lang="en-US" sz="1200" b="0" i="0" kern="1200" dirty="0" smtClean="0">
                <a:solidFill>
                  <a:schemeClr val="tx1"/>
                </a:solidFill>
                <a:latin typeface="+mn-lt"/>
                <a:ea typeface="+mn-ea"/>
                <a:cs typeface="+mn-cs"/>
              </a:rPr>
              <a:t>, individual words on black plaques, imply menace, binding or worse. The final phrase, text on red </a:t>
            </a:r>
            <a:r>
              <a:rPr lang="en-US" sz="1200" b="0" i="1" kern="1200" dirty="0" smtClean="0">
                <a:solidFill>
                  <a:schemeClr val="tx1"/>
                </a:solidFill>
                <a:latin typeface="+mn-lt"/>
                <a:ea typeface="+mn-ea"/>
                <a:cs typeface="+mn-cs"/>
              </a:rPr>
              <a:t>“feel the ground sliding from under </a:t>
            </a:r>
            <a:r>
              <a:rPr lang="en-US" sz="1200" b="0" i="1" kern="1200" dirty="0" err="1" smtClean="0">
                <a:solidFill>
                  <a:schemeClr val="tx1"/>
                </a:solidFill>
                <a:latin typeface="+mn-lt"/>
                <a:ea typeface="+mn-ea"/>
                <a:cs typeface="+mn-cs"/>
              </a:rPr>
              <a:t>you,”</a:t>
            </a:r>
            <a:r>
              <a:rPr lang="en-US" sz="1200" b="0" i="0" kern="1200" dirty="0" err="1" smtClean="0">
                <a:solidFill>
                  <a:schemeClr val="tx1"/>
                </a:solidFill>
                <a:latin typeface="+mn-lt"/>
                <a:ea typeface="+mn-ea"/>
                <a:cs typeface="+mn-cs"/>
              </a:rPr>
              <a:t>openly</a:t>
            </a:r>
            <a:r>
              <a:rPr lang="en-US" sz="1200" b="0" i="0" kern="1200" dirty="0" smtClean="0">
                <a:solidFill>
                  <a:schemeClr val="tx1"/>
                </a:solidFill>
                <a:latin typeface="+mn-lt"/>
                <a:ea typeface="+mn-ea"/>
                <a:cs typeface="+mn-cs"/>
              </a:rPr>
              <a:t> suggests lynching, though the adjacent images remain serene, non-confrontational and elegant.</a:t>
            </a:r>
            <a:r>
              <a:rPr lang="en-US" sz="1200" b="0" i="0" u="none" strike="noStrike" kern="1200" baseline="30000" dirty="0" smtClean="0">
                <a:solidFill>
                  <a:schemeClr val="tx1"/>
                </a:solidFill>
                <a:latin typeface="+mn-lt"/>
                <a:ea typeface="+mn-ea"/>
                <a:cs typeface="+mn-cs"/>
                <a:hlinkClick r:id="rId3"/>
              </a:rPr>
              <a:t>[4]</a:t>
            </a:r>
            <a:endParaRPr lang="en-US" sz="1200" b="1" i="1" kern="1200" dirty="0" smtClean="0">
              <a:solidFill>
                <a:schemeClr val="tx1"/>
              </a:solidFill>
              <a:latin typeface="+mn-lt"/>
              <a:ea typeface="+mn-ea"/>
              <a:cs typeface="+mn-cs"/>
            </a:endParaRPr>
          </a:p>
          <a:p>
            <a:endParaRPr lang="en-US" sz="1200" b="1" i="1"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PARTS</a:t>
            </a:r>
            <a:r>
              <a:rPr lang="en-US" sz="1200" b="0" i="1" kern="1200" baseline="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TEXT PANEL:</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As they reached the Bronze period-the second to last room, they observed that all the visitors had securely fastened their headsets and moved from object to object, completely oblivious to any ambient sound. Their gaze and pace was guided by the tapes. There was the possibility that no one would notice except maybe the guards, but they did not wander far from the large groups with headsets. Generally, museum-goers feel it is more efficient to work their way from the top down. In the past, staircases were the ideal location; the landing just above the exit door to the top floor of the exhibition space worked well, and if people could hear you they would maybe stop and listen, but would not venture to look. Therefore, hardly anyone went beyond this point to the next landing, and staff rarely used the public staircase. Unfortunately, this institution did not have that vertical expanse.</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Fernandez’ sculptural and photographic work transforms natural objects such as taxidermy animals or human bodies into new configurations that challenge the boundaries of singularity and formal distinction by blurring traditional epistemological categories. Christopher Knight, writing in the </a:t>
            </a:r>
            <a:r>
              <a:rPr lang="en-US" sz="1200" b="0" i="1" kern="1200" dirty="0" smtClean="0">
                <a:solidFill>
                  <a:schemeClr val="tx1"/>
                </a:solidFill>
                <a:latin typeface="+mn-lt"/>
                <a:ea typeface="+mn-ea"/>
                <a:cs typeface="+mn-cs"/>
              </a:rPr>
              <a:t>Los Angeles Times</a:t>
            </a:r>
            <a:r>
              <a:rPr lang="en-US" sz="1200" b="0" i="0" kern="1200" dirty="0" smtClean="0">
                <a:solidFill>
                  <a:schemeClr val="tx1"/>
                </a:solidFill>
                <a:latin typeface="+mn-lt"/>
                <a:ea typeface="+mn-ea"/>
                <a:cs typeface="+mn-cs"/>
              </a:rPr>
              <a:t>, remarks that her ensembles “mix reverence for the natural world with art’s imaginative wildness, trading conceptual places in unexpected ways.” Binary categories such as animal/human, femininity/masculinity, instinctual survival/cultural constraints, beauty/grotesque or death/life are unsettled in works which address, as </a:t>
            </a:r>
            <a:r>
              <a:rPr lang="en-US" sz="1200" b="0" i="0" kern="1200" dirty="0" err="1" smtClean="0">
                <a:solidFill>
                  <a:schemeClr val="tx1"/>
                </a:solidFill>
                <a:latin typeface="+mn-lt"/>
                <a:ea typeface="+mn-ea"/>
                <a:cs typeface="+mn-cs"/>
              </a:rPr>
              <a:t>Marlena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Doktorczyk</a:t>
            </a:r>
            <a:r>
              <a:rPr lang="en-US" sz="1200" b="0" i="0" kern="1200" dirty="0" smtClean="0">
                <a:solidFill>
                  <a:schemeClr val="tx1"/>
                </a:solidFill>
                <a:latin typeface="+mn-lt"/>
                <a:ea typeface="+mn-ea"/>
                <a:cs typeface="+mn-cs"/>
              </a:rPr>
              <a:t>-Donohue comments in </a:t>
            </a:r>
            <a:r>
              <a:rPr lang="en-US" sz="1200" b="0" i="1" kern="1200" dirty="0" smtClean="0">
                <a:solidFill>
                  <a:schemeClr val="tx1"/>
                </a:solidFill>
                <a:latin typeface="+mn-lt"/>
                <a:ea typeface="+mn-ea"/>
                <a:cs typeface="+mn-cs"/>
              </a:rPr>
              <a:t>Art Ltd.</a:t>
            </a:r>
            <a:r>
              <a:rPr lang="en-US" sz="1200" b="0" i="0" kern="1200" dirty="0" smtClean="0">
                <a:solidFill>
                  <a:schemeClr val="tx1"/>
                </a:solidFill>
                <a:latin typeface="+mn-lt"/>
                <a:ea typeface="+mn-ea"/>
                <a:cs typeface="+mn-cs"/>
              </a:rPr>
              <a:t>, “a rhizome of rich ungoverned allusions to many related things: to biology, biography, family, identity and lineage.”</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49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pitchFamily="18" charset="0"/>
              </a:rPr>
              <a:t>, without falling into</a:t>
            </a:r>
            <a:r>
              <a:rPr lang="en-US" u="sng" dirty="0" smtClean="0">
                <a:latin typeface="Cambria" pitchFamily="18" charset="0"/>
                <a:hlinkClick r:id="rId3"/>
              </a:rPr>
              <a:t> anaphylactic shock</a:t>
            </a:r>
            <a:r>
              <a:rPr lang="en-US" dirty="0" smtClean="0">
                <a:latin typeface="Cambria" pitchFamily="18" charset="0"/>
              </a:rPr>
              <a:t>, an acute multi-system allergic reaction.</a:t>
            </a:r>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50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8506A1-4C74-4D13-81C1-A90D3A440816}"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75914-0CAA-49A9-8F19-7FBB94D93C9A}" type="datetimeFigureOut">
              <a:rPr lang="en-US" smtClean="0"/>
              <a:pPr/>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75914-0CAA-49A9-8F19-7FBB94D93C9A}" type="datetimeFigureOut">
              <a:rPr lang="en-US" smtClean="0"/>
              <a:pPr/>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75914-0CAA-49A9-8F19-7FBB94D93C9A}" type="datetimeFigureOut">
              <a:rPr lang="en-US" smtClean="0"/>
              <a:pPr/>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675914-0CAA-49A9-8F19-7FBB94D93C9A}" type="datetimeFigureOut">
              <a:rPr lang="en-US" smtClean="0"/>
              <a:pPr/>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675914-0CAA-49A9-8F19-7FBB94D93C9A}" type="datetimeFigureOut">
              <a:rPr lang="en-US" smtClean="0"/>
              <a:pPr/>
              <a:t>6/30/2015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75914-0CAA-49A9-8F19-7FBB94D93C9A}" type="datetimeFigureOut">
              <a:rPr lang="en-US" smtClean="0"/>
              <a:pPr/>
              <a:t>6/30/2015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75914-0CAA-49A9-8F19-7FBB94D93C9A}" type="datetimeFigureOut">
              <a:rPr lang="en-US" smtClean="0"/>
              <a:pPr/>
              <a:t>6/30/2015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75914-0CAA-49A9-8F19-7FBB94D93C9A}" type="datetimeFigureOut">
              <a:rPr lang="en-US" smtClean="0"/>
              <a:pPr/>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75914-0CAA-49A9-8F19-7FBB94D93C9A}" type="datetimeFigureOut">
              <a:rPr lang="en-US" smtClean="0"/>
              <a:pPr/>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75914-0CAA-49A9-8F19-7FBB94D93C9A}" type="datetimeFigureOut">
              <a:rPr lang="en-US" smtClean="0"/>
              <a:pPr/>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75914-0CAA-49A9-8F19-7FBB94D93C9A}" type="datetimeFigureOut">
              <a:rPr lang="en-US" smtClean="0"/>
              <a:pPr/>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6E762-AFC6-49EF-9877-222B99D4F4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75914-0CAA-49A9-8F19-7FBB94D93C9A}" type="datetimeFigureOut">
              <a:rPr lang="en-US" smtClean="0"/>
              <a:pPr/>
              <a:t>6/30/2015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6E762-AFC6-49EF-9877-222B99D4F4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gif"/></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gif"/><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hyperlink" Target="http://en.wikipedia.org/wiki/Peter_Paul_Ruben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hyperlink" Target="http://en.wikipedia.org/wiki/Caravaggio" TargetMode="External"/><Relationship Id="rId4" Type="http://schemas.openxmlformats.org/officeDocument/2006/relationships/hyperlink" Target="http://en.wikipedia.org/wiki/Medusa_(Caravaggio_painti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gif"/><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2.gif"/></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www.abcgallery.com/K/kahlo/kahlo65.html" TargetMode="Externa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43.xml.rels><?xml version="1.0" encoding="UTF-8" standalone="yes"?>
<Relationships xmlns="http://schemas.openxmlformats.org/package/2006/relationships"><Relationship Id="rId3" Type="http://schemas.openxmlformats.org/officeDocument/2006/relationships/hyperlink" Target="http://www.lynnrandolph.com/essays/haraway-3.html" TargetMode="External"/><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entre-presse.fr/article-145011-dans-les-veines-de-l-artiste-coule-le-sang-de-cheval.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066800"/>
            <a:ext cx="7772400" cy="2123658"/>
          </a:xfrm>
          <a:prstGeom prst="rect">
            <a:avLst/>
          </a:prstGeom>
          <a:noFill/>
        </p:spPr>
        <p:txBody>
          <a:bodyPr wrap="square" rtlCol="0">
            <a:spAutoFit/>
          </a:bodyPr>
          <a:lstStyle/>
          <a:p>
            <a:r>
              <a:rPr lang="en-US" sz="6600" b="1" dirty="0" smtClean="0">
                <a:latin typeface="Cambria" panose="02040503050406030204" pitchFamily="18" charset="0"/>
              </a:rPr>
              <a:t>Are Women </a:t>
            </a:r>
          </a:p>
          <a:p>
            <a:r>
              <a:rPr lang="en-US" sz="6600" b="1" dirty="0" smtClean="0">
                <a:latin typeface="Cambria" panose="02040503050406030204" pitchFamily="18" charset="0"/>
              </a:rPr>
              <a:t>and Animals Real?</a:t>
            </a:r>
            <a:endParaRPr lang="en-US" sz="6600" b="1" dirty="0">
              <a:latin typeface="Cambria" panose="02040503050406030204" pitchFamily="18" charset="0"/>
            </a:endParaRPr>
          </a:p>
        </p:txBody>
      </p:sp>
      <p:sp>
        <p:nvSpPr>
          <p:cNvPr id="5" name="TextBox 4"/>
          <p:cNvSpPr txBox="1"/>
          <p:nvPr/>
        </p:nvSpPr>
        <p:spPr>
          <a:xfrm>
            <a:off x="0" y="4572000"/>
            <a:ext cx="9144000" cy="1631216"/>
          </a:xfrm>
          <a:prstGeom prst="rect">
            <a:avLst/>
          </a:prstGeom>
          <a:solidFill>
            <a:schemeClr val="accent4">
              <a:lumMod val="20000"/>
              <a:lumOff val="80000"/>
            </a:schemeClr>
          </a:solidFill>
        </p:spPr>
        <p:txBody>
          <a:bodyPr wrap="square" rtlCol="0">
            <a:spAutoFit/>
          </a:bodyPr>
          <a:lstStyle/>
          <a:p>
            <a:pPr lvl="1"/>
            <a:r>
              <a:rPr lang="en-US" sz="2000" b="1" dirty="0" smtClean="0">
                <a:latin typeface="Cambria" panose="02040503050406030204" pitchFamily="18" charset="0"/>
              </a:rPr>
              <a:t>By Michelle </a:t>
            </a:r>
            <a:r>
              <a:rPr lang="en-US" sz="2000" b="1" dirty="0" err="1" smtClean="0">
                <a:latin typeface="Cambria" panose="02040503050406030204" pitchFamily="18" charset="0"/>
              </a:rPr>
              <a:t>Detorie</a:t>
            </a:r>
            <a:endParaRPr lang="en-US" sz="2000" b="1" dirty="0" smtClean="0">
              <a:latin typeface="Cambria" panose="02040503050406030204" pitchFamily="18" charset="0"/>
            </a:endParaRPr>
          </a:p>
          <a:p>
            <a:pPr lvl="2"/>
            <a:r>
              <a:rPr lang="en-US" sz="2000" b="1" dirty="0" smtClean="0">
                <a:latin typeface="Cambria" panose="02040503050406030204" pitchFamily="18" charset="0"/>
              </a:rPr>
              <a:t>&amp;</a:t>
            </a:r>
            <a:r>
              <a:rPr lang="en-US" sz="2000" b="1" dirty="0">
                <a:latin typeface="Cambria" panose="02040503050406030204" pitchFamily="18" charset="0"/>
              </a:rPr>
              <a:t>Now Festival of New </a:t>
            </a:r>
            <a:r>
              <a:rPr lang="en-US" sz="2000" b="1" dirty="0" smtClean="0">
                <a:latin typeface="Cambria" panose="02040503050406030204" pitchFamily="18" charset="0"/>
              </a:rPr>
              <a:t>Writing</a:t>
            </a:r>
          </a:p>
          <a:p>
            <a:pPr lvl="3"/>
            <a:r>
              <a:rPr lang="en-US" sz="2000" b="1" dirty="0" smtClean="0">
                <a:latin typeface="Cambria" panose="02040503050406030204" pitchFamily="18" charset="0"/>
              </a:rPr>
              <a:t>University </a:t>
            </a:r>
            <a:r>
              <a:rPr lang="en-US" sz="2000" b="1" dirty="0">
                <a:latin typeface="Cambria" panose="02040503050406030204" pitchFamily="18" charset="0"/>
              </a:rPr>
              <a:t>of California-San </a:t>
            </a:r>
            <a:r>
              <a:rPr lang="en-US" sz="2000" b="1" dirty="0" smtClean="0">
                <a:latin typeface="Cambria" panose="02040503050406030204" pitchFamily="18" charset="0"/>
              </a:rPr>
              <a:t>Diego | </a:t>
            </a:r>
            <a:r>
              <a:rPr lang="en-US" sz="2000" b="1" dirty="0">
                <a:latin typeface="Cambria" panose="02040503050406030204" pitchFamily="18" charset="0"/>
              </a:rPr>
              <a:t>San Diego, </a:t>
            </a:r>
            <a:r>
              <a:rPr lang="en-US" sz="2000" b="1" dirty="0" smtClean="0">
                <a:latin typeface="Cambria" panose="02040503050406030204" pitchFamily="18" charset="0"/>
              </a:rPr>
              <a:t>CA</a:t>
            </a:r>
          </a:p>
          <a:p>
            <a:pPr lvl="4"/>
            <a:r>
              <a:rPr lang="en-US" sz="2000" b="1" dirty="0" smtClean="0">
                <a:latin typeface="Cambria" panose="02040503050406030204" pitchFamily="18" charset="0"/>
              </a:rPr>
              <a:t>October, 2011</a:t>
            </a:r>
            <a:endParaRPr lang="en-US" sz="2000" b="1" dirty="0">
              <a:latin typeface="Cambria" panose="02040503050406030204" pitchFamily="18" charset="0"/>
            </a:endParaRPr>
          </a:p>
          <a:p>
            <a:endParaRPr lang="en-US" sz="2000" b="1" dirty="0">
              <a:latin typeface="Cambria" panose="02040503050406030204" pitchFamily="18" charset="0"/>
            </a:endParaRPr>
          </a:p>
        </p:txBody>
      </p:sp>
    </p:spTree>
    <p:extLst>
      <p:ext uri="{BB962C8B-B14F-4D97-AF65-F5344CB8AC3E}">
        <p14:creationId xmlns:p14="http://schemas.microsoft.com/office/powerpoint/2010/main" val="2009701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9.media.tumblr.com/tumblr_ls3rar2Hxh1qbk03no1_500.gif"/>
          <p:cNvPicPr>
            <a:picLocks noChangeAspect="1" noChangeArrowheads="1" noCrop="1"/>
          </p:cNvPicPr>
          <p:nvPr/>
        </p:nvPicPr>
        <p:blipFill>
          <a:blip r:embed="rId3" cstate="print"/>
          <a:srcRect/>
          <a:stretch>
            <a:fillRect/>
          </a:stretch>
        </p:blipFill>
        <p:spPr bwMode="auto">
          <a:xfrm>
            <a:off x="762000" y="381000"/>
            <a:ext cx="6198086" cy="2590800"/>
          </a:xfrm>
          <a:prstGeom prst="rect">
            <a:avLst/>
          </a:prstGeom>
          <a:noFill/>
        </p:spPr>
      </p:pic>
      <p:sp>
        <p:nvSpPr>
          <p:cNvPr id="5" name="TextBox 4"/>
          <p:cNvSpPr txBox="1"/>
          <p:nvPr/>
        </p:nvSpPr>
        <p:spPr>
          <a:xfrm>
            <a:off x="533400" y="3887450"/>
            <a:ext cx="8153400" cy="1446550"/>
          </a:xfrm>
          <a:prstGeom prst="rect">
            <a:avLst/>
          </a:prstGeom>
          <a:noFill/>
        </p:spPr>
        <p:txBody>
          <a:bodyPr wrap="square" rtlCol="0">
            <a:spAutoFit/>
          </a:bodyPr>
          <a:lstStyle/>
          <a:p>
            <a:r>
              <a:rPr lang="en-US" sz="4400" b="1" dirty="0" smtClean="0">
                <a:latin typeface="Cambria" pitchFamily="18" charset="0"/>
              </a:rPr>
              <a:t>For 35 years I have wondered: Are women and animals real?</a:t>
            </a:r>
            <a:endParaRPr lang="en-US" sz="4400" b="1" dirty="0">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7543800" cy="4038600"/>
          </a:xfrm>
        </p:spPr>
        <p:txBody>
          <a:bodyPr>
            <a:noAutofit/>
          </a:bodyPr>
          <a:lstStyle/>
          <a:p>
            <a:pPr>
              <a:buNone/>
            </a:pPr>
            <a:r>
              <a:rPr lang="en-US" sz="4000" b="1" dirty="0" smtClean="0">
                <a:latin typeface="Cambria" pitchFamily="18" charset="0"/>
              </a:rPr>
              <a:t>Of course, this was not the language I always used to ask this question. </a:t>
            </a:r>
          </a:p>
          <a:p>
            <a:pPr>
              <a:buNone/>
            </a:pPr>
            <a:endParaRPr lang="en-US" sz="4000" b="1" dirty="0">
              <a:latin typeface="Cambria" pitchFamily="18" charset="0"/>
            </a:endParaRPr>
          </a:p>
          <a:p>
            <a:pPr>
              <a:buNone/>
            </a:pPr>
            <a:r>
              <a:rPr lang="en-US" sz="4000" b="1" dirty="0" smtClean="0">
                <a:latin typeface="Cambria" pitchFamily="18" charset="0"/>
              </a:rPr>
              <a:t>It is probably most true to say that  I always had a question. </a:t>
            </a:r>
          </a:p>
          <a:p>
            <a:pPr>
              <a:buNone/>
            </a:pPr>
            <a:r>
              <a:rPr lang="en-US" sz="4000" b="1" dirty="0" smtClean="0">
                <a:latin typeface="Cambria" pitchFamily="18" charset="0"/>
              </a:rPr>
              <a:t>    But I wasn’t always sure what that question was. </a:t>
            </a:r>
            <a:endParaRPr lang="en-US" sz="4000" b="1"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762000"/>
            <a:ext cx="8077200" cy="1785104"/>
          </a:xfrm>
          <a:prstGeom prst="rect">
            <a:avLst/>
          </a:prstGeom>
          <a:noFill/>
        </p:spPr>
        <p:txBody>
          <a:bodyPr wrap="square" rtlCol="0">
            <a:spAutoFit/>
          </a:bodyPr>
          <a:lstStyle/>
          <a:p>
            <a:r>
              <a:rPr lang="en-US" sz="3200" b="1" dirty="0" smtClean="0">
                <a:latin typeface="Cambria" pitchFamily="18" charset="0"/>
              </a:rPr>
              <a:t>As a girl, I was obsessed with animals.</a:t>
            </a:r>
          </a:p>
          <a:p>
            <a:endParaRPr lang="en-US" sz="1400" b="1" dirty="0" smtClean="0">
              <a:latin typeface="Cambria" pitchFamily="18" charset="0"/>
            </a:endParaRPr>
          </a:p>
          <a:p>
            <a:r>
              <a:rPr lang="en-US" sz="3200" b="1" dirty="0" smtClean="0">
                <a:latin typeface="Cambria" pitchFamily="18" charset="0"/>
              </a:rPr>
              <a:t>The world of the imaginary was the world of girls and animals.   </a:t>
            </a:r>
            <a:endParaRPr lang="en-US" sz="3200" b="1" dirty="0">
              <a:latin typeface="Cambria" pitchFamily="18" charset="0"/>
            </a:endParaRPr>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3376011"/>
            <a:ext cx="3505201" cy="348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2" name="Picture 2" descr="CharlotteWeb.png"/>
          <p:cNvPicPr>
            <a:picLocks noChangeAspect="1" noChangeArrowheads="1"/>
          </p:cNvPicPr>
          <p:nvPr/>
        </p:nvPicPr>
        <p:blipFill>
          <a:blip r:embed="rId4"/>
          <a:srcRect/>
          <a:stretch>
            <a:fillRect/>
          </a:stretch>
        </p:blipFill>
        <p:spPr bwMode="auto">
          <a:xfrm>
            <a:off x="6781800" y="3338322"/>
            <a:ext cx="2362200" cy="3519678"/>
          </a:xfrm>
          <a:prstGeom prst="rect">
            <a:avLst/>
          </a:prstGeom>
          <a:noFill/>
        </p:spPr>
      </p:pic>
      <p:pic>
        <p:nvPicPr>
          <p:cNvPr id="9" name="Picture 2" descr="Mother Goose Melodies Set to Music"/>
          <p:cNvPicPr>
            <a:picLocks noChangeAspect="1" noChangeArrowheads="1"/>
          </p:cNvPicPr>
          <p:nvPr/>
        </p:nvPicPr>
        <p:blipFill>
          <a:blip r:embed="rId5" cstate="print"/>
          <a:srcRect/>
          <a:stretch>
            <a:fillRect/>
          </a:stretch>
        </p:blipFill>
        <p:spPr bwMode="auto">
          <a:xfrm>
            <a:off x="3505200" y="3356716"/>
            <a:ext cx="3276600" cy="350128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5130946"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105400" y="304800"/>
            <a:ext cx="4038600" cy="1446550"/>
          </a:xfrm>
          <a:prstGeom prst="rect">
            <a:avLst/>
          </a:prstGeom>
          <a:noFill/>
        </p:spPr>
        <p:txBody>
          <a:bodyPr wrap="square" rtlCol="0">
            <a:spAutoFit/>
          </a:bodyPr>
          <a:lstStyle/>
          <a:p>
            <a:pPr algn="ctr"/>
            <a:r>
              <a:rPr lang="en-US" sz="4400" b="1" dirty="0" smtClean="0">
                <a:latin typeface="Cambria" pitchFamily="18" charset="0"/>
              </a:rPr>
              <a:t>Little Red </a:t>
            </a:r>
          </a:p>
          <a:p>
            <a:pPr algn="ctr"/>
            <a:r>
              <a:rPr lang="en-US" sz="4400" b="1" dirty="0" smtClean="0">
                <a:latin typeface="Cambria" pitchFamily="18" charset="0"/>
              </a:rPr>
              <a:t>Riding Hood</a:t>
            </a:r>
            <a:endParaRPr lang="en-US" sz="4400" b="1" dirty="0">
              <a:latin typeface="Cambria" pitchFamily="18" charset="0"/>
            </a:endParaRPr>
          </a:p>
        </p:txBody>
      </p:sp>
      <p:pic>
        <p:nvPicPr>
          <p:cNvPr id="78850" name="Picture 2" descr="The Three Bears - Project Gutenberg eText 17034.jpg"/>
          <p:cNvPicPr>
            <a:picLocks noChangeAspect="1" noChangeArrowheads="1"/>
          </p:cNvPicPr>
          <p:nvPr/>
        </p:nvPicPr>
        <p:blipFill>
          <a:blip r:embed="rId4"/>
          <a:srcRect/>
          <a:stretch>
            <a:fillRect/>
          </a:stretch>
        </p:blipFill>
        <p:spPr bwMode="auto">
          <a:xfrm>
            <a:off x="5105400" y="2250325"/>
            <a:ext cx="4038600" cy="4607675"/>
          </a:xfrm>
          <a:prstGeom prst="rect">
            <a:avLst/>
          </a:prstGeom>
          <a:noFill/>
        </p:spPr>
      </p:pic>
      <p:sp>
        <p:nvSpPr>
          <p:cNvPr id="8" name="Rectangle 7"/>
          <p:cNvSpPr/>
          <p:nvPr/>
        </p:nvSpPr>
        <p:spPr>
          <a:xfrm>
            <a:off x="381000" y="4495800"/>
            <a:ext cx="4495800" cy="1446550"/>
          </a:xfrm>
          <a:prstGeom prst="rect">
            <a:avLst/>
          </a:prstGeom>
        </p:spPr>
        <p:txBody>
          <a:bodyPr wrap="square">
            <a:spAutoFit/>
          </a:bodyPr>
          <a:lstStyle/>
          <a:p>
            <a:pPr algn="ctr"/>
            <a:r>
              <a:rPr lang="en-US" sz="4400" b="1" dirty="0" smtClean="0">
                <a:latin typeface="Cambria" pitchFamily="18" charset="0"/>
              </a:rPr>
              <a:t>Goldilocks and the Three Bears</a:t>
            </a:r>
            <a:endParaRPr lang="en-US" sz="4400" b="1" dirty="0">
              <a:latin typeface="Cambria" pitchFamily="18" charset="0"/>
            </a:endParaRPr>
          </a:p>
        </p:txBody>
      </p:sp>
    </p:spTree>
    <p:extLst>
      <p:ext uri="{BB962C8B-B14F-4D97-AF65-F5344CB8AC3E}">
        <p14:creationId xmlns:p14="http://schemas.microsoft.com/office/powerpoint/2010/main" val="2127220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othgirlwings:&#10;&#10;Alice In Wonderland - (1903)&#10;"/>
          <p:cNvPicPr>
            <a:picLocks noChangeAspect="1" noChangeArrowheads="1"/>
          </p:cNvPicPr>
          <p:nvPr/>
        </p:nvPicPr>
        <p:blipFill>
          <a:blip r:embed="rId3" cstate="print">
            <a:lum contrast="20000"/>
          </a:blip>
          <a:srcRect/>
          <a:stretch>
            <a:fillRect/>
          </a:stretch>
        </p:blipFill>
        <p:spPr bwMode="auto">
          <a:xfrm>
            <a:off x="0" y="0"/>
            <a:ext cx="4530810" cy="6858000"/>
          </a:xfrm>
          <a:prstGeom prst="rect">
            <a:avLst/>
          </a:prstGeom>
          <a:noFill/>
        </p:spPr>
      </p:pic>
      <p:sp>
        <p:nvSpPr>
          <p:cNvPr id="5" name="Rectangle 4"/>
          <p:cNvSpPr/>
          <p:nvPr/>
        </p:nvSpPr>
        <p:spPr>
          <a:xfrm>
            <a:off x="4857570" y="609600"/>
            <a:ext cx="3520707" cy="1446550"/>
          </a:xfrm>
          <a:prstGeom prst="rect">
            <a:avLst/>
          </a:prstGeom>
        </p:spPr>
        <p:txBody>
          <a:bodyPr wrap="none">
            <a:spAutoFit/>
          </a:bodyPr>
          <a:lstStyle/>
          <a:p>
            <a:pPr algn="ctr"/>
            <a:r>
              <a:rPr lang="en-US" sz="4400" b="1" dirty="0">
                <a:latin typeface="Cambria" pitchFamily="18" charset="0"/>
              </a:rPr>
              <a:t>Alice In </a:t>
            </a:r>
            <a:endParaRPr lang="en-US" sz="4400" b="1" dirty="0" smtClean="0">
              <a:latin typeface="Cambria" pitchFamily="18" charset="0"/>
            </a:endParaRPr>
          </a:p>
          <a:p>
            <a:pPr algn="ctr"/>
            <a:r>
              <a:rPr lang="en-US" sz="4400" b="1" dirty="0" smtClean="0">
                <a:latin typeface="Cambria" pitchFamily="18" charset="0"/>
              </a:rPr>
              <a:t>Wonderland</a:t>
            </a:r>
            <a:r>
              <a:rPr lang="en-US" sz="4400" b="1" dirty="0">
                <a:latin typeface="Cambria" pitchFamily="18" charset="0"/>
              </a:rPr>
              <a:t> </a:t>
            </a:r>
          </a:p>
        </p:txBody>
      </p:sp>
      <p:pic>
        <p:nvPicPr>
          <p:cNvPr id="76802" name="Picture 2" descr="http://upload.wikimedia.org/wikipedia/commons/thumb/b/ba/Alice_par_John_Tenniel_30.png/170px-Alice_par_John_Tenniel_30.png"/>
          <p:cNvPicPr>
            <a:picLocks noChangeAspect="1" noChangeArrowheads="1"/>
          </p:cNvPicPr>
          <p:nvPr/>
        </p:nvPicPr>
        <p:blipFill>
          <a:blip r:embed="rId4"/>
          <a:srcRect/>
          <a:stretch>
            <a:fillRect/>
          </a:stretch>
        </p:blipFill>
        <p:spPr bwMode="auto">
          <a:xfrm>
            <a:off x="5914102" y="2590800"/>
            <a:ext cx="2925097" cy="4267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514600"/>
            <a:ext cx="2916936"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2487706"/>
            <a:ext cx="2971800" cy="4370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7400" y="2514600"/>
            <a:ext cx="32766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914400" y="609600"/>
            <a:ext cx="7162800" cy="830997"/>
          </a:xfrm>
          <a:prstGeom prst="rect">
            <a:avLst/>
          </a:prstGeom>
          <a:noFill/>
        </p:spPr>
        <p:txBody>
          <a:bodyPr wrap="square" rtlCol="0">
            <a:spAutoFit/>
          </a:bodyPr>
          <a:lstStyle/>
          <a:p>
            <a:pPr algn="ctr"/>
            <a:r>
              <a:rPr lang="en-US" sz="4800" b="1" dirty="0" smtClean="0">
                <a:latin typeface="Cambria" pitchFamily="18" charset="0"/>
              </a:rPr>
              <a:t>Survival and the “wild”</a:t>
            </a:r>
            <a:endParaRPr lang="en-US" sz="4800" b="1" dirty="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orsesornothing:&#10;&#10;Misty (of Chincoteague) with Marguerite Henry &#10;"/>
          <p:cNvPicPr>
            <a:picLocks noChangeAspect="1" noChangeArrowheads="1"/>
          </p:cNvPicPr>
          <p:nvPr/>
        </p:nvPicPr>
        <p:blipFill>
          <a:blip r:embed="rId3" cstate="print"/>
          <a:srcRect/>
          <a:stretch>
            <a:fillRect/>
          </a:stretch>
        </p:blipFill>
        <p:spPr bwMode="auto">
          <a:xfrm>
            <a:off x="0" y="0"/>
            <a:ext cx="4756191" cy="5715000"/>
          </a:xfrm>
          <a:prstGeom prst="rect">
            <a:avLst/>
          </a:prstGeom>
          <a:noFill/>
        </p:spPr>
      </p:pic>
      <p:sp>
        <p:nvSpPr>
          <p:cNvPr id="5" name="TextBox 4"/>
          <p:cNvSpPr txBox="1"/>
          <p:nvPr/>
        </p:nvSpPr>
        <p:spPr>
          <a:xfrm>
            <a:off x="838200" y="5943600"/>
            <a:ext cx="6934200" cy="584775"/>
          </a:xfrm>
          <a:prstGeom prst="rect">
            <a:avLst/>
          </a:prstGeom>
          <a:noFill/>
        </p:spPr>
        <p:txBody>
          <a:bodyPr wrap="square" rtlCol="0">
            <a:spAutoFit/>
          </a:bodyPr>
          <a:lstStyle/>
          <a:p>
            <a:r>
              <a:rPr lang="en-US" sz="3200" b="1" dirty="0" err="1" smtClean="0">
                <a:latin typeface="Cambria" pitchFamily="18" charset="0"/>
              </a:rPr>
              <a:t>Marguerrite</a:t>
            </a:r>
            <a:r>
              <a:rPr lang="en-US" sz="3200" b="1" dirty="0" smtClean="0">
                <a:latin typeface="Cambria" pitchFamily="18" charset="0"/>
              </a:rPr>
              <a:t> Henry &amp; Beatrix Potter</a:t>
            </a:r>
            <a:endParaRPr lang="en-US" sz="3200" b="1" dirty="0">
              <a:latin typeface="Cambria" pitchFamily="18" charset="0"/>
            </a:endParaRPr>
          </a:p>
        </p:txBody>
      </p:sp>
      <p:pic>
        <p:nvPicPr>
          <p:cNvPr id="28674" name="Picture 2" descr="http://www.peterrabbit.com/assets/graphics/pg-pottersworldintro.png"/>
          <p:cNvPicPr>
            <a:picLocks noChangeAspect="1" noChangeArrowheads="1"/>
          </p:cNvPicPr>
          <p:nvPr/>
        </p:nvPicPr>
        <p:blipFill>
          <a:blip r:embed="rId4" cstate="print">
            <a:lum contrast="20000"/>
          </a:blip>
          <a:srcRect/>
          <a:stretch>
            <a:fillRect/>
          </a:stretch>
        </p:blipFill>
        <p:spPr bwMode="auto">
          <a:xfrm>
            <a:off x="4488456" y="-228600"/>
            <a:ext cx="4884144" cy="6096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Veneno para las hadas, Carlos Enrique Taboada, 1984. "/>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0" y="-2"/>
            <a:ext cx="9144000" cy="6858001"/>
          </a:xfrm>
          <a:prstGeom prst="rect">
            <a:avLst/>
          </a:prstGeom>
          <a:noFill/>
        </p:spPr>
      </p:pic>
      <p:sp>
        <p:nvSpPr>
          <p:cNvPr id="5" name="TextBox 4"/>
          <p:cNvSpPr txBox="1"/>
          <p:nvPr/>
        </p:nvSpPr>
        <p:spPr>
          <a:xfrm>
            <a:off x="3429000" y="228600"/>
            <a:ext cx="4191000" cy="646331"/>
          </a:xfrm>
          <a:prstGeom prst="rect">
            <a:avLst/>
          </a:prstGeom>
          <a:noFill/>
        </p:spPr>
        <p:txBody>
          <a:bodyPr wrap="square" rtlCol="0">
            <a:spAutoFit/>
          </a:bodyPr>
          <a:lstStyle/>
          <a:p>
            <a:r>
              <a:rPr lang="en-US" sz="3600" b="1" dirty="0" smtClean="0">
                <a:solidFill>
                  <a:srgbClr val="FFFF00"/>
                </a:solidFill>
                <a:latin typeface="Cambria" pitchFamily="18" charset="0"/>
              </a:rPr>
              <a:t>Animal Familiars</a:t>
            </a:r>
            <a:endParaRPr lang="en-US" sz="3600" b="1" dirty="0">
              <a:solidFill>
                <a:srgbClr val="FFFF00"/>
              </a:solidFill>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25.media.tumblr.com/tumblr_lbjir9xs0h1qbrdf3o1_500.jpg"/>
          <p:cNvPicPr>
            <a:picLocks noChangeAspect="1" noChangeArrowheads="1"/>
          </p:cNvPicPr>
          <p:nvPr/>
        </p:nvPicPr>
        <p:blipFill>
          <a:blip r:embed="rId3" cstate="print"/>
          <a:srcRect/>
          <a:stretch>
            <a:fillRect/>
          </a:stretch>
        </p:blipFill>
        <p:spPr bwMode="auto">
          <a:xfrm>
            <a:off x="0" y="0"/>
            <a:ext cx="5111700" cy="6553200"/>
          </a:xfrm>
          <a:prstGeom prst="rect">
            <a:avLst/>
          </a:prstGeom>
          <a:noFill/>
        </p:spPr>
      </p:pic>
      <p:pic>
        <p:nvPicPr>
          <p:cNvPr id="56324" name="Picture 4" descr="http://27.media.tumblr.com/tumblr_l9434tUGkK1qzs56do1_500.jpg"/>
          <p:cNvPicPr>
            <a:picLocks noChangeAspect="1" noChangeArrowheads="1"/>
          </p:cNvPicPr>
          <p:nvPr/>
        </p:nvPicPr>
        <p:blipFill>
          <a:blip r:embed="rId4" cstate="print">
            <a:lum bright="20000"/>
          </a:blip>
          <a:srcRect/>
          <a:stretch>
            <a:fillRect/>
          </a:stretch>
        </p:blipFill>
        <p:spPr bwMode="auto">
          <a:xfrm>
            <a:off x="4785744" y="533400"/>
            <a:ext cx="4358256" cy="3286126"/>
          </a:xfrm>
          <a:prstGeom prst="rect">
            <a:avLst/>
          </a:prstGeom>
          <a:noFill/>
        </p:spPr>
      </p:pic>
      <p:sp>
        <p:nvSpPr>
          <p:cNvPr id="4" name="TextBox 3"/>
          <p:cNvSpPr txBox="1"/>
          <p:nvPr/>
        </p:nvSpPr>
        <p:spPr>
          <a:xfrm>
            <a:off x="5257800" y="4572000"/>
            <a:ext cx="3581400" cy="584775"/>
          </a:xfrm>
          <a:prstGeom prst="rect">
            <a:avLst/>
          </a:prstGeom>
          <a:noFill/>
        </p:spPr>
        <p:txBody>
          <a:bodyPr wrap="square" rtlCol="0">
            <a:spAutoFit/>
          </a:bodyPr>
          <a:lstStyle/>
          <a:p>
            <a:pPr algn="ctr"/>
            <a:r>
              <a:rPr lang="en-US" sz="3200" b="1" dirty="0" smtClean="0">
                <a:latin typeface="Cambria" pitchFamily="18" charset="0"/>
              </a:rPr>
              <a:t>The Wizard of Oz</a:t>
            </a:r>
            <a:endParaRPr lang="en-US" sz="3200" b="1" dirty="0">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21.twenga.com/toys-games/sandy-doll/little-orphan-annie-pendant-tp_8639494803186045398b.jpg"/>
          <p:cNvPicPr>
            <a:picLocks noChangeAspect="1" noChangeArrowheads="1"/>
          </p:cNvPicPr>
          <p:nvPr/>
        </p:nvPicPr>
        <p:blipFill>
          <a:blip r:embed="rId2"/>
          <a:srcRect/>
          <a:stretch>
            <a:fillRect/>
          </a:stretch>
        </p:blipFill>
        <p:spPr bwMode="auto">
          <a:xfrm>
            <a:off x="5791200" y="3505200"/>
            <a:ext cx="3352800" cy="3352800"/>
          </a:xfrm>
          <a:prstGeom prst="rect">
            <a:avLst/>
          </a:prstGeom>
          <a:noFill/>
        </p:spPr>
      </p:pic>
      <p:pic>
        <p:nvPicPr>
          <p:cNvPr id="1028" name="Picture 4" descr="http://img.skitch.com/20080827-bx35xhfeeejg2ag8gisernc7ds.jpg"/>
          <p:cNvPicPr>
            <a:picLocks noChangeAspect="1" noChangeArrowheads="1"/>
          </p:cNvPicPr>
          <p:nvPr/>
        </p:nvPicPr>
        <p:blipFill>
          <a:blip r:embed="rId3">
            <a:lum bright="30000" contrast="40000"/>
          </a:blip>
          <a:srcRect/>
          <a:stretch>
            <a:fillRect/>
          </a:stretch>
        </p:blipFill>
        <p:spPr bwMode="auto">
          <a:xfrm>
            <a:off x="1" y="0"/>
            <a:ext cx="5823336" cy="3581400"/>
          </a:xfrm>
          <a:prstGeom prst="rect">
            <a:avLst/>
          </a:prstGeom>
          <a:noFill/>
        </p:spPr>
      </p:pic>
      <p:sp>
        <p:nvSpPr>
          <p:cNvPr id="6" name="TextBox 5"/>
          <p:cNvSpPr txBox="1"/>
          <p:nvPr/>
        </p:nvSpPr>
        <p:spPr>
          <a:xfrm>
            <a:off x="762000" y="4267200"/>
            <a:ext cx="3733800" cy="923330"/>
          </a:xfrm>
          <a:prstGeom prst="rect">
            <a:avLst/>
          </a:prstGeom>
          <a:noFill/>
        </p:spPr>
        <p:txBody>
          <a:bodyPr wrap="square" rtlCol="0">
            <a:spAutoFit/>
          </a:bodyPr>
          <a:lstStyle/>
          <a:p>
            <a:pPr algn="ctr"/>
            <a:r>
              <a:rPr lang="en-US" sz="5400" b="1" dirty="0" smtClean="0">
                <a:latin typeface="Cambria" pitchFamily="18" charset="0"/>
              </a:rPr>
              <a:t>Annie</a:t>
            </a:r>
            <a:endParaRPr lang="en-US" sz="5400" b="1" dirty="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lum bright="10000" contrast="20000"/>
            <a:extLst>
              <a:ext uri="{28A0092B-C50C-407E-A947-70E740481C1C}">
                <a14:useLocalDpi xmlns:a14="http://schemas.microsoft.com/office/drawing/2010/main" val="0"/>
              </a:ext>
            </a:extLst>
          </a:blip>
          <a:srcRect/>
          <a:stretch>
            <a:fillRect/>
          </a:stretch>
        </p:blipFill>
        <p:spPr bwMode="auto">
          <a:xfrm>
            <a:off x="0" y="0"/>
            <a:ext cx="881995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1143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1.bp.blogspot.com/_H7MQ6ixtRGU/TTcFhsdhjWI/AAAAAAAAEZ8/TCWi7EEDPUc/s1600/048-Sn%25C3%25B6vit%2Bsopar%2Bgolvet.jpg"/>
          <p:cNvPicPr>
            <a:picLocks noChangeAspect="1" noChangeArrowheads="1"/>
          </p:cNvPicPr>
          <p:nvPr/>
        </p:nvPicPr>
        <p:blipFill>
          <a:blip r:embed="rId2" cstate="print"/>
          <a:srcRect/>
          <a:stretch>
            <a:fillRect/>
          </a:stretch>
        </p:blipFill>
        <p:spPr bwMode="auto">
          <a:xfrm>
            <a:off x="-1" y="0"/>
            <a:ext cx="9180429"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images2.fanpop.com/images/polls/228000/228987_1241049744949_full.jpg"/>
          <p:cNvPicPr>
            <a:picLocks noChangeAspect="1" noChangeArrowheads="1"/>
          </p:cNvPicPr>
          <p:nvPr/>
        </p:nvPicPr>
        <p:blipFill>
          <a:blip r:embed="rId3" cstate="print"/>
          <a:srcRect/>
          <a:stretch>
            <a:fillRect/>
          </a:stretch>
        </p:blipFill>
        <p:spPr bwMode="auto">
          <a:xfrm>
            <a:off x="4673600" y="0"/>
            <a:ext cx="4470400" cy="3352800"/>
          </a:xfrm>
          <a:prstGeom prst="rect">
            <a:avLst/>
          </a:prstGeom>
          <a:noFill/>
        </p:spPr>
      </p:pic>
      <p:pic>
        <p:nvPicPr>
          <p:cNvPr id="65540" name="Picture 4" descr="http://28.media.tumblr.com/tumblr_lkra5qxL4E1qcwtveo1_500.gif"/>
          <p:cNvPicPr>
            <a:picLocks noChangeAspect="1" noChangeArrowheads="1" noCrop="1"/>
          </p:cNvPicPr>
          <p:nvPr/>
        </p:nvPicPr>
        <p:blipFill>
          <a:blip r:embed="rId4" cstate="print"/>
          <a:srcRect/>
          <a:stretch>
            <a:fillRect/>
          </a:stretch>
        </p:blipFill>
        <p:spPr bwMode="auto">
          <a:xfrm>
            <a:off x="0" y="0"/>
            <a:ext cx="5238748" cy="3352800"/>
          </a:xfrm>
          <a:prstGeom prst="rect">
            <a:avLst/>
          </a:prstGeom>
          <a:noFill/>
        </p:spPr>
      </p:pic>
      <p:pic>
        <p:nvPicPr>
          <p:cNvPr id="6" name="Picture 6" descr="http://2.bp.blogspot.com/_vU8bBX9dndM/SrUvwHvG3sI/AAAAAAAAAA4/FDlbDG8tvZQ/s320/how-disney-princess-works-15.jpg"/>
          <p:cNvPicPr>
            <a:picLocks noChangeAspect="1" noChangeArrowheads="1"/>
          </p:cNvPicPr>
          <p:nvPr/>
        </p:nvPicPr>
        <p:blipFill>
          <a:blip r:embed="rId5" cstate="print">
            <a:lum bright="30000" contrast="30000"/>
          </a:blip>
          <a:srcRect/>
          <a:stretch>
            <a:fillRect/>
          </a:stretch>
        </p:blipFill>
        <p:spPr bwMode="auto">
          <a:xfrm>
            <a:off x="0" y="3352800"/>
            <a:ext cx="4673598" cy="3505200"/>
          </a:xfrm>
          <a:prstGeom prst="rect">
            <a:avLst/>
          </a:prstGeom>
          <a:noFill/>
        </p:spPr>
      </p:pic>
      <p:pic>
        <p:nvPicPr>
          <p:cNvPr id="66562" name="Picture 2" descr="http://albums.mouseplanet.com/MPPromotional/CINDERELLA6.jpg"/>
          <p:cNvPicPr>
            <a:picLocks noChangeAspect="1" noChangeArrowheads="1"/>
          </p:cNvPicPr>
          <p:nvPr/>
        </p:nvPicPr>
        <p:blipFill>
          <a:blip r:embed="rId6"/>
          <a:srcRect/>
          <a:stretch>
            <a:fillRect/>
          </a:stretch>
        </p:blipFill>
        <p:spPr bwMode="auto">
          <a:xfrm>
            <a:off x="4658650" y="3352800"/>
            <a:ext cx="4485350" cy="3505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thepartyanimal-blog.org/wp-content/uploads/2009/09/is.aspx5-300x300.jpg"/>
          <p:cNvPicPr>
            <a:picLocks noChangeAspect="1" noChangeArrowheads="1"/>
          </p:cNvPicPr>
          <p:nvPr/>
        </p:nvPicPr>
        <p:blipFill>
          <a:blip r:embed="rId3" cstate="print"/>
          <a:srcRect/>
          <a:stretch>
            <a:fillRect/>
          </a:stretch>
        </p:blipFill>
        <p:spPr bwMode="auto">
          <a:xfrm>
            <a:off x="5943600" y="0"/>
            <a:ext cx="3276600" cy="3276600"/>
          </a:xfrm>
          <a:prstGeom prst="rect">
            <a:avLst/>
          </a:prstGeom>
          <a:noFill/>
        </p:spPr>
      </p:pic>
      <p:pic>
        <p:nvPicPr>
          <p:cNvPr id="7176" name="Picture 8" descr="http://25.media.tumblr.com/tumblr_lnyb2yaklo1qkc2v6o1_500.gif"/>
          <p:cNvPicPr>
            <a:picLocks noChangeAspect="1" noChangeArrowheads="1" noCrop="1"/>
          </p:cNvPicPr>
          <p:nvPr/>
        </p:nvPicPr>
        <p:blipFill>
          <a:blip r:embed="rId4" cstate="print">
            <a:lum contrast="10000"/>
          </a:blip>
          <a:srcRect/>
          <a:stretch>
            <a:fillRect/>
          </a:stretch>
        </p:blipFill>
        <p:spPr bwMode="auto">
          <a:xfrm>
            <a:off x="-2" y="0"/>
            <a:ext cx="5893163" cy="3276600"/>
          </a:xfrm>
          <a:prstGeom prst="rect">
            <a:avLst/>
          </a:prstGeom>
          <a:noFill/>
        </p:spPr>
      </p:pic>
      <p:pic>
        <p:nvPicPr>
          <p:cNvPr id="7178" name="Picture 10" descr="http://28.media.tumblr.com/tumblr_ll602n7FNW1qf4qpho1_500.gif"/>
          <p:cNvPicPr>
            <a:picLocks noChangeAspect="1" noChangeArrowheads="1" noCrop="1"/>
          </p:cNvPicPr>
          <p:nvPr/>
        </p:nvPicPr>
        <p:blipFill>
          <a:blip r:embed="rId5" cstate="print"/>
          <a:srcRect/>
          <a:stretch>
            <a:fillRect/>
          </a:stretch>
        </p:blipFill>
        <p:spPr bwMode="auto">
          <a:xfrm>
            <a:off x="3656393" y="3352800"/>
            <a:ext cx="5563807" cy="3505200"/>
          </a:xfrm>
          <a:prstGeom prst="rect">
            <a:avLst/>
          </a:prstGeom>
          <a:noFill/>
        </p:spPr>
      </p:pic>
      <p:pic>
        <p:nvPicPr>
          <p:cNvPr id="7" name="Picture 2" descr="http://upload.wikimedia.org/wikipedia/en/7/7c/Beautybeastposter.jpg"/>
          <p:cNvPicPr>
            <a:picLocks noChangeAspect="1" noChangeArrowheads="1"/>
          </p:cNvPicPr>
          <p:nvPr/>
        </p:nvPicPr>
        <p:blipFill>
          <a:blip r:embed="rId6"/>
          <a:srcRect/>
          <a:stretch>
            <a:fillRect/>
          </a:stretch>
        </p:blipFill>
        <p:spPr bwMode="auto">
          <a:xfrm>
            <a:off x="1219200" y="3321490"/>
            <a:ext cx="2381250" cy="3536510"/>
          </a:xfrm>
          <a:prstGeom prst="rect">
            <a:avLst/>
          </a:prstGeom>
          <a:noFill/>
        </p:spPr>
      </p:pic>
    </p:spTree>
    <p:extLst>
      <p:ext uri="{BB962C8B-B14F-4D97-AF65-F5344CB8AC3E}">
        <p14:creationId xmlns:p14="http://schemas.microsoft.com/office/powerpoint/2010/main" val="1410168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ile:Mosaïque d'Ulysse et les sirènes.jpg"/>
          <p:cNvPicPr>
            <a:picLocks noChangeAspect="1" noChangeArrowheads="1"/>
          </p:cNvPicPr>
          <p:nvPr/>
        </p:nvPicPr>
        <p:blipFill>
          <a:blip r:embed="rId3" cstate="print"/>
          <a:srcRect/>
          <a:stretch>
            <a:fillRect/>
          </a:stretch>
        </p:blipFill>
        <p:spPr bwMode="auto">
          <a:xfrm>
            <a:off x="2514601" y="3244976"/>
            <a:ext cx="6629400" cy="3613024"/>
          </a:xfrm>
          <a:prstGeom prst="rect">
            <a:avLst/>
          </a:prstGeom>
          <a:noFill/>
        </p:spPr>
      </p:pic>
      <p:pic>
        <p:nvPicPr>
          <p:cNvPr id="75780" name="Picture 4" descr="http://upload.wikimedia.org/wikipedia/commons/thumb/f/f9/Harpij.jpg/250px-Harpij.jpg"/>
          <p:cNvPicPr>
            <a:picLocks noChangeAspect="1" noChangeArrowheads="1"/>
          </p:cNvPicPr>
          <p:nvPr/>
        </p:nvPicPr>
        <p:blipFill>
          <a:blip r:embed="rId4" cstate="print"/>
          <a:srcRect/>
          <a:stretch>
            <a:fillRect/>
          </a:stretch>
        </p:blipFill>
        <p:spPr bwMode="auto">
          <a:xfrm>
            <a:off x="0" y="-1"/>
            <a:ext cx="2971800" cy="3221433"/>
          </a:xfrm>
          <a:prstGeom prst="rect">
            <a:avLst/>
          </a:prstGeom>
          <a:noFill/>
        </p:spPr>
      </p:pic>
      <p:sp>
        <p:nvSpPr>
          <p:cNvPr id="4" name="TextBox 3"/>
          <p:cNvSpPr txBox="1"/>
          <p:nvPr/>
        </p:nvSpPr>
        <p:spPr>
          <a:xfrm>
            <a:off x="3352800" y="457200"/>
            <a:ext cx="5486400" cy="1569660"/>
          </a:xfrm>
          <a:prstGeom prst="rect">
            <a:avLst/>
          </a:prstGeom>
          <a:noFill/>
        </p:spPr>
        <p:txBody>
          <a:bodyPr wrap="square" rtlCol="0">
            <a:spAutoFit/>
          </a:bodyPr>
          <a:lstStyle/>
          <a:p>
            <a:r>
              <a:rPr lang="en-US" sz="3200" dirty="0" smtClean="0">
                <a:latin typeface="Cambria" pitchFamily="18" charset="0"/>
              </a:rPr>
              <a:t>The harpy (“snatcher”) best known for constantly stealing  food from </a:t>
            </a:r>
            <a:r>
              <a:rPr lang="en-US" sz="3200" dirty="0" err="1" smtClean="0">
                <a:latin typeface="Cambria" pitchFamily="18" charset="0"/>
              </a:rPr>
              <a:t>Phineas</a:t>
            </a:r>
            <a:endParaRPr lang="en-US" sz="3200" dirty="0">
              <a:latin typeface="Cambria" pitchFamily="18" charset="0"/>
            </a:endParaRPr>
          </a:p>
        </p:txBody>
      </p:sp>
      <p:sp>
        <p:nvSpPr>
          <p:cNvPr id="5" name="TextBox 4"/>
          <p:cNvSpPr txBox="1"/>
          <p:nvPr/>
        </p:nvSpPr>
        <p:spPr>
          <a:xfrm>
            <a:off x="457200" y="4495800"/>
            <a:ext cx="1752600" cy="584775"/>
          </a:xfrm>
          <a:prstGeom prst="rect">
            <a:avLst/>
          </a:prstGeom>
          <a:noFill/>
        </p:spPr>
        <p:txBody>
          <a:bodyPr wrap="square" rtlCol="0">
            <a:spAutoFit/>
          </a:bodyPr>
          <a:lstStyle/>
          <a:p>
            <a:pPr algn="ctr"/>
            <a:r>
              <a:rPr lang="en-US" sz="3200" dirty="0" smtClean="0">
                <a:latin typeface="Cambria" pitchFamily="18" charset="0"/>
              </a:rPr>
              <a:t>Sirens</a:t>
            </a:r>
            <a:endParaRPr lang="en-US" sz="3200" dirty="0">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Waterhouse a mermaid.jpg"/>
          <p:cNvPicPr>
            <a:picLocks noChangeAspect="1" noChangeArrowheads="1"/>
          </p:cNvPicPr>
          <p:nvPr/>
        </p:nvPicPr>
        <p:blipFill>
          <a:blip r:embed="rId3"/>
          <a:srcRect/>
          <a:stretch>
            <a:fillRect/>
          </a:stretch>
        </p:blipFill>
        <p:spPr bwMode="auto">
          <a:xfrm>
            <a:off x="0" y="0"/>
            <a:ext cx="4800600" cy="6870192"/>
          </a:xfrm>
          <a:prstGeom prst="rect">
            <a:avLst/>
          </a:prstGeom>
          <a:noFill/>
        </p:spPr>
      </p:pic>
      <p:pic>
        <p:nvPicPr>
          <p:cNvPr id="6" name="Picture 2" descr="http://2.bp.blogspot.com/_ssnb652rs8g/S158lt430qI/AAAAAAAABVk/ZD0J6qqMUuk/s400/mermaid-swim-fin.jpg"/>
          <p:cNvPicPr>
            <a:picLocks noChangeAspect="1" noChangeArrowheads="1"/>
          </p:cNvPicPr>
          <p:nvPr/>
        </p:nvPicPr>
        <p:blipFill>
          <a:blip r:embed="rId4" cstate="print"/>
          <a:srcRect/>
          <a:stretch>
            <a:fillRect/>
          </a:stretch>
        </p:blipFill>
        <p:spPr bwMode="auto">
          <a:xfrm>
            <a:off x="4876800" y="2906888"/>
            <a:ext cx="4267200" cy="3951112"/>
          </a:xfrm>
          <a:prstGeom prst="rect">
            <a:avLst/>
          </a:prstGeom>
          <a:noFill/>
        </p:spPr>
      </p:pic>
      <p:sp>
        <p:nvSpPr>
          <p:cNvPr id="7" name="TextBox 6"/>
          <p:cNvSpPr txBox="1"/>
          <p:nvPr/>
        </p:nvSpPr>
        <p:spPr>
          <a:xfrm>
            <a:off x="5334000" y="914400"/>
            <a:ext cx="3429000" cy="707886"/>
          </a:xfrm>
          <a:prstGeom prst="rect">
            <a:avLst/>
          </a:prstGeom>
          <a:noFill/>
        </p:spPr>
        <p:txBody>
          <a:bodyPr wrap="square" rtlCol="0">
            <a:spAutoFit/>
          </a:bodyPr>
          <a:lstStyle/>
          <a:p>
            <a:pPr algn="ctr"/>
            <a:r>
              <a:rPr lang="en-US" sz="4000" b="1" dirty="0" smtClean="0">
                <a:latin typeface="Cambria" pitchFamily="18" charset="0"/>
              </a:rPr>
              <a:t>Mermaids</a:t>
            </a:r>
            <a:endParaRPr lang="en-US" sz="4000" b="1" dirty="0">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http://upload.wikimedia.org/wikipedia/commons/d/d3/Medusa_by_Carvaggio.jpg"/>
          <p:cNvPicPr>
            <a:picLocks noChangeAspect="1" noChangeArrowheads="1"/>
          </p:cNvPicPr>
          <p:nvPr/>
        </p:nvPicPr>
        <p:blipFill>
          <a:blip r:embed="rId3" cstate="screen"/>
          <a:srcRect/>
          <a:stretch>
            <a:fillRect/>
          </a:stretch>
        </p:blipFill>
        <p:spPr bwMode="auto">
          <a:xfrm>
            <a:off x="5861417" y="3505200"/>
            <a:ext cx="3282584" cy="3352800"/>
          </a:xfrm>
          <a:prstGeom prst="rect">
            <a:avLst/>
          </a:prstGeom>
          <a:noFill/>
        </p:spPr>
      </p:pic>
      <p:sp>
        <p:nvSpPr>
          <p:cNvPr id="6" name="Rectangle 5"/>
          <p:cNvSpPr/>
          <p:nvPr/>
        </p:nvSpPr>
        <p:spPr>
          <a:xfrm>
            <a:off x="2057400" y="6172200"/>
            <a:ext cx="4115294" cy="461665"/>
          </a:xfrm>
          <a:prstGeom prst="rect">
            <a:avLst/>
          </a:prstGeom>
        </p:spPr>
        <p:txBody>
          <a:bodyPr wrap="none">
            <a:spAutoFit/>
          </a:bodyPr>
          <a:lstStyle/>
          <a:p>
            <a:r>
              <a:rPr lang="en-US" sz="2400" i="1" dirty="0" smtClean="0">
                <a:solidFill>
                  <a:srgbClr val="000000"/>
                </a:solidFill>
                <a:latin typeface="Cambria" pitchFamily="18" charset="0"/>
                <a:hlinkClick r:id="rId4" tooltip="Medusa (Caravaggio painting)"/>
              </a:rPr>
              <a:t>Medusa</a:t>
            </a:r>
            <a:r>
              <a:rPr lang="en-US" sz="2400" dirty="0" smtClean="0">
                <a:solidFill>
                  <a:srgbClr val="000000"/>
                </a:solidFill>
                <a:latin typeface="Cambria" pitchFamily="18" charset="0"/>
              </a:rPr>
              <a:t>, by </a:t>
            </a:r>
            <a:r>
              <a:rPr lang="en-US" sz="2400" u="sng" dirty="0" smtClean="0">
                <a:solidFill>
                  <a:srgbClr val="000000"/>
                </a:solidFill>
                <a:latin typeface="Cambria" pitchFamily="18" charset="0"/>
                <a:hlinkClick r:id="rId5" tooltip="Caravaggio"/>
              </a:rPr>
              <a:t>Caravaggio</a:t>
            </a:r>
            <a:r>
              <a:rPr lang="en-US" sz="2400" dirty="0" smtClean="0">
                <a:solidFill>
                  <a:srgbClr val="000000"/>
                </a:solidFill>
                <a:latin typeface="Cambria" pitchFamily="18" charset="0"/>
              </a:rPr>
              <a:t> (1595)</a:t>
            </a:r>
            <a:endParaRPr lang="en-US" sz="2400" dirty="0">
              <a:solidFill>
                <a:srgbClr val="000000"/>
              </a:solidFill>
              <a:latin typeface="Cambria" pitchFamily="18" charset="0"/>
            </a:endParaRPr>
          </a:p>
        </p:txBody>
      </p:sp>
      <p:pic>
        <p:nvPicPr>
          <p:cNvPr id="84998" name="Picture 6" descr="File:Rubens Medusa.jpeg"/>
          <p:cNvPicPr>
            <a:picLocks noChangeAspect="1" noChangeArrowheads="1"/>
          </p:cNvPicPr>
          <p:nvPr/>
        </p:nvPicPr>
        <p:blipFill>
          <a:blip r:embed="rId6" cstate="print"/>
          <a:srcRect/>
          <a:stretch>
            <a:fillRect/>
          </a:stretch>
        </p:blipFill>
        <p:spPr bwMode="auto">
          <a:xfrm>
            <a:off x="0" y="0"/>
            <a:ext cx="7045628" cy="3505200"/>
          </a:xfrm>
          <a:prstGeom prst="rect">
            <a:avLst/>
          </a:prstGeom>
          <a:noFill/>
        </p:spPr>
      </p:pic>
      <p:sp>
        <p:nvSpPr>
          <p:cNvPr id="8" name="Rectangle 7"/>
          <p:cNvSpPr/>
          <p:nvPr/>
        </p:nvSpPr>
        <p:spPr>
          <a:xfrm>
            <a:off x="0" y="3810000"/>
            <a:ext cx="6022290" cy="461665"/>
          </a:xfrm>
          <a:prstGeom prst="rect">
            <a:avLst/>
          </a:prstGeom>
        </p:spPr>
        <p:txBody>
          <a:bodyPr wrap="none">
            <a:spAutoFit/>
          </a:bodyPr>
          <a:lstStyle/>
          <a:p>
            <a:r>
              <a:rPr lang="fr-FR" sz="2400" i="1" dirty="0" smtClean="0">
                <a:latin typeface="Cambria" pitchFamily="18" charset="0"/>
              </a:rPr>
              <a:t>Tête de Méduse</a:t>
            </a:r>
            <a:r>
              <a:rPr lang="fr-FR" sz="2400" dirty="0" smtClean="0">
                <a:latin typeface="Cambria" pitchFamily="18" charset="0"/>
              </a:rPr>
              <a:t>, by </a:t>
            </a:r>
            <a:r>
              <a:rPr lang="fr-FR" sz="2400" dirty="0" smtClean="0">
                <a:latin typeface="Cambria" pitchFamily="18" charset="0"/>
                <a:hlinkClick r:id="rId7" tooltip="Peter Paul Rubens"/>
              </a:rPr>
              <a:t>Peter Paul Rubens</a:t>
            </a:r>
            <a:r>
              <a:rPr lang="fr-FR" sz="2400" dirty="0" smtClean="0">
                <a:latin typeface="Cambria" pitchFamily="18" charset="0"/>
              </a:rPr>
              <a:t> (1618)</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anshin"/>
          <p:cNvPicPr>
            <a:picLocks noChangeAspect="1" noChangeArrowheads="1"/>
          </p:cNvPicPr>
          <p:nvPr/>
        </p:nvPicPr>
        <p:blipFill>
          <a:blip r:embed="rId3" cstate="print"/>
          <a:srcRect/>
          <a:stretch>
            <a:fillRect/>
          </a:stretch>
        </p:blipFill>
        <p:spPr bwMode="auto">
          <a:xfrm>
            <a:off x="0" y="0"/>
            <a:ext cx="5341121" cy="6858000"/>
          </a:xfrm>
          <a:prstGeom prst="rect">
            <a:avLst/>
          </a:prstGeom>
          <a:noFill/>
        </p:spPr>
      </p:pic>
      <p:sp>
        <p:nvSpPr>
          <p:cNvPr id="5" name="Rectangle 4"/>
          <p:cNvSpPr/>
          <p:nvPr/>
        </p:nvSpPr>
        <p:spPr>
          <a:xfrm>
            <a:off x="5257800" y="2057400"/>
            <a:ext cx="3886200" cy="1938992"/>
          </a:xfrm>
          <a:prstGeom prst="rect">
            <a:avLst/>
          </a:prstGeom>
        </p:spPr>
        <p:txBody>
          <a:bodyPr wrap="square">
            <a:spAutoFit/>
          </a:bodyPr>
          <a:lstStyle/>
          <a:p>
            <a:pPr algn="ctr"/>
            <a:r>
              <a:rPr lang="en-US" sz="4000" b="1" i="1" dirty="0">
                <a:latin typeface="Cambria" pitchFamily="18" charset="0"/>
              </a:rPr>
              <a:t>Iguana Girl</a:t>
            </a:r>
            <a:r>
              <a:rPr lang="en-US" sz="4000" dirty="0">
                <a:latin typeface="Cambria" pitchFamily="18" charset="0"/>
              </a:rPr>
              <a:t> </a:t>
            </a:r>
            <a:endParaRPr lang="en-US" sz="4000" dirty="0" smtClean="0">
              <a:latin typeface="Cambria" pitchFamily="18" charset="0"/>
            </a:endParaRPr>
          </a:p>
          <a:p>
            <a:pPr algn="ctr"/>
            <a:r>
              <a:rPr lang="en-US" sz="4000" dirty="0">
                <a:latin typeface="Cambria" pitchFamily="18" charset="0"/>
              </a:rPr>
              <a:t>Moto </a:t>
            </a:r>
            <a:r>
              <a:rPr lang="en-US" sz="4000" dirty="0" err="1">
                <a:latin typeface="Cambria" pitchFamily="18" charset="0"/>
              </a:rPr>
              <a:t>Hagio</a:t>
            </a:r>
            <a:endParaRPr lang="en-US" sz="4000" dirty="0">
              <a:latin typeface="Cambria" pitchFamily="18" charset="0"/>
            </a:endParaRPr>
          </a:p>
          <a:p>
            <a:pPr algn="ctr"/>
            <a:endParaRPr lang="en-US" sz="4000" dirty="0">
              <a:latin typeface="Cambr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24.media.tumblr.com/tumblr_loclw35Aju1qgsw0ro1_500.jpg"/>
          <p:cNvPicPr>
            <a:picLocks noChangeAspect="1" noChangeArrowheads="1"/>
          </p:cNvPicPr>
          <p:nvPr/>
        </p:nvPicPr>
        <p:blipFill>
          <a:blip r:embed="rId3" cstate="print"/>
          <a:srcRect/>
          <a:stretch>
            <a:fillRect/>
          </a:stretch>
        </p:blipFill>
        <p:spPr bwMode="auto">
          <a:xfrm>
            <a:off x="0" y="2209800"/>
            <a:ext cx="4659709" cy="2590800"/>
          </a:xfrm>
          <a:prstGeom prst="rect">
            <a:avLst/>
          </a:prstGeom>
          <a:noFill/>
        </p:spPr>
      </p:pic>
      <p:pic>
        <p:nvPicPr>
          <p:cNvPr id="63492" name="Picture 4" descr="http://25.media.tumblr.com/tumblr_lo58is9k0V1qgsw0ro1_500.jpg"/>
          <p:cNvPicPr>
            <a:picLocks noChangeAspect="1" noChangeArrowheads="1"/>
          </p:cNvPicPr>
          <p:nvPr/>
        </p:nvPicPr>
        <p:blipFill>
          <a:blip r:embed="rId4" cstate="print">
            <a:lum bright="20000" contrast="20000"/>
          </a:blip>
          <a:srcRect/>
          <a:stretch>
            <a:fillRect/>
          </a:stretch>
        </p:blipFill>
        <p:spPr bwMode="auto">
          <a:xfrm>
            <a:off x="0" y="4626453"/>
            <a:ext cx="4648201" cy="2231547"/>
          </a:xfrm>
          <a:prstGeom prst="rect">
            <a:avLst/>
          </a:prstGeom>
          <a:noFill/>
        </p:spPr>
      </p:pic>
      <p:pic>
        <p:nvPicPr>
          <p:cNvPr id="63494" name="Picture 6" descr="http://30.media.tumblr.com/tumblr_lkyw9dyTdN1qaiaf5o1_500.gif"/>
          <p:cNvPicPr>
            <a:picLocks noChangeAspect="1" noChangeArrowheads="1" noCrop="1"/>
          </p:cNvPicPr>
          <p:nvPr/>
        </p:nvPicPr>
        <p:blipFill>
          <a:blip r:embed="rId5" cstate="print">
            <a:lum bright="10000"/>
          </a:blip>
          <a:srcRect/>
          <a:stretch>
            <a:fillRect/>
          </a:stretch>
        </p:blipFill>
        <p:spPr bwMode="auto">
          <a:xfrm>
            <a:off x="0" y="0"/>
            <a:ext cx="4648200" cy="2454250"/>
          </a:xfrm>
          <a:prstGeom prst="rect">
            <a:avLst/>
          </a:prstGeom>
          <a:noFill/>
        </p:spPr>
      </p:pic>
      <p:pic>
        <p:nvPicPr>
          <p:cNvPr id="116738" name="Picture 2" descr="http://upload.wikimedia.org/wikipedia/en/thumb/2/24/Princess_Mononoke_Japanese_Poster_%28Movie%29.jpg/220px-Princess_Mononoke_Japanese_Poster_%28Movie%29.jpg"/>
          <p:cNvPicPr>
            <a:picLocks noChangeAspect="1" noChangeArrowheads="1"/>
          </p:cNvPicPr>
          <p:nvPr/>
        </p:nvPicPr>
        <p:blipFill>
          <a:blip r:embed="rId6">
            <a:lum bright="20000" contrast="20000"/>
          </a:blip>
          <a:srcRect/>
          <a:stretch>
            <a:fillRect/>
          </a:stretch>
        </p:blipFill>
        <p:spPr bwMode="auto">
          <a:xfrm>
            <a:off x="4648199" y="1"/>
            <a:ext cx="4700185" cy="6858000"/>
          </a:xfrm>
          <a:prstGeom prst="rect">
            <a:avLst/>
          </a:prstGeom>
          <a:noFill/>
        </p:spPr>
      </p:pic>
      <p:sp>
        <p:nvSpPr>
          <p:cNvPr id="6" name="TextBox 5"/>
          <p:cNvSpPr txBox="1"/>
          <p:nvPr/>
        </p:nvSpPr>
        <p:spPr>
          <a:xfrm>
            <a:off x="4724400" y="0"/>
            <a:ext cx="2133600" cy="646331"/>
          </a:xfrm>
          <a:prstGeom prst="rect">
            <a:avLst/>
          </a:prstGeom>
          <a:noFill/>
        </p:spPr>
        <p:txBody>
          <a:bodyPr wrap="square" rtlCol="0">
            <a:spAutoFit/>
          </a:bodyPr>
          <a:lstStyle/>
          <a:p>
            <a:r>
              <a:rPr lang="en-US" sz="3600" b="1" dirty="0" smtClean="0">
                <a:solidFill>
                  <a:srgbClr val="FFFF00"/>
                </a:solidFill>
                <a:latin typeface="Cambria" pitchFamily="18" charset="0"/>
              </a:rPr>
              <a:t>Miyazaki</a:t>
            </a:r>
            <a:endParaRPr lang="en-US" sz="3600" b="1" dirty="0">
              <a:solidFill>
                <a:srgbClr val="FFFF00"/>
              </a:solidFill>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26.media.tumblr.com/tumblr_lrctwnXggt1qdzonno1_500.png"/>
          <p:cNvPicPr>
            <a:picLocks noChangeAspect="1" noChangeArrowheads="1"/>
          </p:cNvPicPr>
          <p:nvPr/>
        </p:nvPicPr>
        <p:blipFill>
          <a:blip r:embed="rId3" cstate="print">
            <a:lum contrast="30000"/>
          </a:blip>
          <a:srcRect/>
          <a:stretch>
            <a:fillRect/>
          </a:stretch>
        </p:blipFill>
        <p:spPr bwMode="auto">
          <a:xfrm>
            <a:off x="1" y="-1"/>
            <a:ext cx="3660262" cy="50292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604" name="Picture 4" descr="http://24.media.tumblr.com/tumblr_lls1g1tBG61qgpvbxo1_500.jpg"/>
          <p:cNvPicPr>
            <a:picLocks noChangeAspect="1" noChangeArrowheads="1"/>
          </p:cNvPicPr>
          <p:nvPr/>
        </p:nvPicPr>
        <p:blipFill>
          <a:blip r:embed="rId4" cstate="print"/>
          <a:srcRect/>
          <a:stretch>
            <a:fillRect/>
          </a:stretch>
        </p:blipFill>
        <p:spPr bwMode="auto">
          <a:xfrm>
            <a:off x="3619500" y="0"/>
            <a:ext cx="5524500" cy="3734563"/>
          </a:xfrm>
          <a:prstGeom prst="rect">
            <a:avLst/>
          </a:prstGeom>
          <a:noFill/>
        </p:spPr>
      </p:pic>
      <p:pic>
        <p:nvPicPr>
          <p:cNvPr id="25602" name="Picture 2" descr="http://1.bp.blogspot.com/_ssnb652rs8g/S1580ANgvPI/AAAAAAAABV0/3ZDLzOBVSyk/s400/P321425_dt.jpg"/>
          <p:cNvPicPr>
            <a:picLocks noChangeAspect="1" noChangeArrowheads="1"/>
          </p:cNvPicPr>
          <p:nvPr/>
        </p:nvPicPr>
        <p:blipFill>
          <a:blip r:embed="rId5" cstate="print"/>
          <a:srcRect/>
          <a:stretch>
            <a:fillRect/>
          </a:stretch>
        </p:blipFill>
        <p:spPr bwMode="auto">
          <a:xfrm>
            <a:off x="3581400" y="3714750"/>
            <a:ext cx="2514600" cy="314325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1951 &amp;#8220;Ostrich&amp;#8221; dancer in the Folies Bergere show at theLondon Hippodrome"/>
          <p:cNvPicPr>
            <a:picLocks noChangeAspect="1" noChangeArrowheads="1"/>
          </p:cNvPicPr>
          <p:nvPr/>
        </p:nvPicPr>
        <p:blipFill>
          <a:blip r:embed="rId2" cstate="print"/>
          <a:srcRect/>
          <a:stretch>
            <a:fillRect/>
          </a:stretch>
        </p:blipFill>
        <p:spPr bwMode="auto">
          <a:xfrm>
            <a:off x="5514975" y="0"/>
            <a:ext cx="3629025" cy="5667376"/>
          </a:xfrm>
          <a:prstGeom prst="rect">
            <a:avLst/>
          </a:prstGeom>
          <a:noFill/>
        </p:spPr>
      </p:pic>
      <p:sp>
        <p:nvSpPr>
          <p:cNvPr id="5" name="Rectangle 4"/>
          <p:cNvSpPr/>
          <p:nvPr/>
        </p:nvSpPr>
        <p:spPr>
          <a:xfrm>
            <a:off x="5105400" y="5867400"/>
            <a:ext cx="4038600" cy="646331"/>
          </a:xfrm>
          <a:prstGeom prst="rect">
            <a:avLst/>
          </a:prstGeom>
        </p:spPr>
        <p:txBody>
          <a:bodyPr wrap="square">
            <a:spAutoFit/>
          </a:bodyPr>
          <a:lstStyle/>
          <a:p>
            <a:pPr algn="ctr"/>
            <a:r>
              <a:rPr lang="en-US" dirty="0"/>
              <a:t>1951 “Ostrich” dancer in the </a:t>
            </a:r>
            <a:r>
              <a:rPr lang="en-US" dirty="0" err="1"/>
              <a:t>Folies</a:t>
            </a:r>
            <a:r>
              <a:rPr lang="en-US" dirty="0"/>
              <a:t> </a:t>
            </a:r>
            <a:r>
              <a:rPr lang="en-US" dirty="0" err="1"/>
              <a:t>Bergere</a:t>
            </a:r>
            <a:r>
              <a:rPr lang="en-US" dirty="0"/>
              <a:t> show at </a:t>
            </a:r>
            <a:r>
              <a:rPr lang="en-US" dirty="0" err="1"/>
              <a:t>theLondon</a:t>
            </a:r>
            <a:r>
              <a:rPr lang="en-US" dirty="0"/>
              <a:t> Hippodrome</a:t>
            </a:r>
          </a:p>
        </p:txBody>
      </p:sp>
      <p:pic>
        <p:nvPicPr>
          <p:cNvPr id="15362" name="Picture 2" descr="http://30.media.tumblr.com/tumblr_ljs49e2jDB1qat50eo1_500.jpg"/>
          <p:cNvPicPr>
            <a:picLocks noChangeAspect="1" noChangeArrowheads="1"/>
          </p:cNvPicPr>
          <p:nvPr/>
        </p:nvPicPr>
        <p:blipFill>
          <a:blip r:embed="rId3" cstate="print"/>
          <a:srcRect/>
          <a:stretch>
            <a:fillRect/>
          </a:stretch>
        </p:blipFill>
        <p:spPr bwMode="auto">
          <a:xfrm>
            <a:off x="0" y="0"/>
            <a:ext cx="4762500" cy="6257926"/>
          </a:xfrm>
          <a:prstGeom prst="rect">
            <a:avLst/>
          </a:prstGeom>
          <a:noFill/>
        </p:spPr>
      </p:pic>
      <p:sp>
        <p:nvSpPr>
          <p:cNvPr id="9" name="Rectangle 8"/>
          <p:cNvSpPr/>
          <p:nvPr/>
        </p:nvSpPr>
        <p:spPr>
          <a:xfrm>
            <a:off x="533400" y="6400800"/>
            <a:ext cx="3045642" cy="369332"/>
          </a:xfrm>
          <a:prstGeom prst="rect">
            <a:avLst/>
          </a:prstGeom>
        </p:spPr>
        <p:txBody>
          <a:bodyPr wrap="none">
            <a:spAutoFit/>
          </a:bodyPr>
          <a:lstStyle/>
          <a:p>
            <a:r>
              <a:rPr lang="en-US" dirty="0" smtClean="0"/>
              <a:t>Ziegfeld Girls; The Dolly Sisters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yriquediscorde:&#10;&#10;The Birds&#10;"/>
          <p:cNvPicPr>
            <a:picLocks noChangeAspect="1" noChangeArrowheads="1" noCrop="1"/>
          </p:cNvPicPr>
          <p:nvPr/>
        </p:nvPicPr>
        <p:blipFill>
          <a:blip r:embed="rId2" cstate="print"/>
          <a:srcRect/>
          <a:stretch>
            <a:fillRect/>
          </a:stretch>
        </p:blipFill>
        <p:spPr bwMode="auto">
          <a:xfrm>
            <a:off x="-1" y="-1"/>
            <a:ext cx="9144001" cy="6675123"/>
          </a:xfrm>
          <a:prstGeom prst="rect">
            <a:avLst/>
          </a:prstGeom>
          <a:noFill/>
        </p:spPr>
      </p:pic>
      <p:sp>
        <p:nvSpPr>
          <p:cNvPr id="5" name="Rectangle 4"/>
          <p:cNvSpPr/>
          <p:nvPr/>
        </p:nvSpPr>
        <p:spPr>
          <a:xfrm>
            <a:off x="381000" y="4343400"/>
            <a:ext cx="2015680" cy="584775"/>
          </a:xfrm>
          <a:prstGeom prst="rect">
            <a:avLst/>
          </a:prstGeom>
        </p:spPr>
        <p:txBody>
          <a:bodyPr wrap="none">
            <a:spAutoFit/>
          </a:bodyPr>
          <a:lstStyle/>
          <a:p>
            <a:r>
              <a:rPr lang="en-US" sz="3200" b="1" dirty="0">
                <a:solidFill>
                  <a:srgbClr val="FFFF00"/>
                </a:solidFill>
                <a:latin typeface="Cambria" pitchFamily="18" charset="0"/>
              </a:rPr>
              <a:t>The Birds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28.media.tumblr.com/tumblr_lhrkc2miff1qbf6kho1_500.png"/>
          <p:cNvPicPr>
            <a:picLocks noChangeAspect="1" noChangeArrowheads="1"/>
          </p:cNvPicPr>
          <p:nvPr/>
        </p:nvPicPr>
        <p:blipFill>
          <a:blip r:embed="rId3" cstate="print"/>
          <a:srcRect/>
          <a:stretch>
            <a:fillRect/>
          </a:stretch>
        </p:blipFill>
        <p:spPr bwMode="auto">
          <a:xfrm>
            <a:off x="457200" y="76200"/>
            <a:ext cx="4533900" cy="6667500"/>
          </a:xfrm>
          <a:prstGeom prst="rect">
            <a:avLst/>
          </a:prstGeom>
          <a:noFill/>
        </p:spPr>
      </p:pic>
      <p:sp>
        <p:nvSpPr>
          <p:cNvPr id="5" name="TextBox 4"/>
          <p:cNvSpPr txBox="1"/>
          <p:nvPr/>
        </p:nvSpPr>
        <p:spPr>
          <a:xfrm>
            <a:off x="5638800" y="685800"/>
            <a:ext cx="2286000" cy="707886"/>
          </a:xfrm>
          <a:prstGeom prst="rect">
            <a:avLst/>
          </a:prstGeom>
          <a:noFill/>
        </p:spPr>
        <p:txBody>
          <a:bodyPr wrap="square" rtlCol="0">
            <a:spAutoFit/>
          </a:bodyPr>
          <a:lstStyle/>
          <a:p>
            <a:pPr algn="ctr"/>
            <a:r>
              <a:rPr lang="en-US" sz="4000" dirty="0" smtClean="0">
                <a:latin typeface="Cambria" pitchFamily="18" charset="0"/>
              </a:rPr>
              <a:t>Britney</a:t>
            </a:r>
            <a:endParaRPr lang="en-US" sz="4000" dirty="0">
              <a:latin typeface="Cambria"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24.media.tumblr.com/tumblr_lbgdi81ATF1qbhve1o1_500.png"/>
          <p:cNvPicPr>
            <a:picLocks noChangeAspect="1" noChangeArrowheads="1"/>
          </p:cNvPicPr>
          <p:nvPr/>
        </p:nvPicPr>
        <p:blipFill>
          <a:blip r:embed="rId3"/>
          <a:srcRect/>
          <a:stretch>
            <a:fillRect/>
          </a:stretch>
        </p:blipFill>
        <p:spPr bwMode="auto">
          <a:xfrm>
            <a:off x="-1" y="0"/>
            <a:ext cx="9144001" cy="6858000"/>
          </a:xfrm>
          <a:prstGeom prst="rect">
            <a:avLst/>
          </a:prstGeom>
          <a:noFill/>
        </p:spPr>
      </p:pic>
      <p:sp>
        <p:nvSpPr>
          <p:cNvPr id="4" name="TextBox 3"/>
          <p:cNvSpPr txBox="1"/>
          <p:nvPr/>
        </p:nvSpPr>
        <p:spPr>
          <a:xfrm>
            <a:off x="533400" y="533400"/>
            <a:ext cx="2667000" cy="1754326"/>
          </a:xfrm>
          <a:prstGeom prst="rect">
            <a:avLst/>
          </a:prstGeom>
          <a:noFill/>
        </p:spPr>
        <p:txBody>
          <a:bodyPr wrap="square" rtlCol="0">
            <a:spAutoFit/>
          </a:bodyPr>
          <a:lstStyle/>
          <a:p>
            <a:pPr algn="ctr"/>
            <a:r>
              <a:rPr lang="en-US" sz="5400" b="1" dirty="0" smtClean="0">
                <a:solidFill>
                  <a:srgbClr val="FFFF00"/>
                </a:solidFill>
                <a:latin typeface="Cambria" pitchFamily="18" charset="0"/>
              </a:rPr>
              <a:t>Bettie Page</a:t>
            </a:r>
            <a:endParaRPr lang="en-US" sz="5400" b="1" dirty="0">
              <a:solidFill>
                <a:srgbClr val="FFFF00"/>
              </a:solidFill>
              <a:latin typeface="Cambri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18728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descr="http://30.media.tumblr.com/tumblr_ln4dc4b9IH1qbrdf3o1_500.jpg"/>
          <p:cNvPicPr>
            <a:picLocks noChangeAspect="1" noChangeArrowheads="1"/>
          </p:cNvPicPr>
          <p:nvPr/>
        </p:nvPicPr>
        <p:blipFill>
          <a:blip r:embed="rId4" cstate="print"/>
          <a:srcRect/>
          <a:stretch>
            <a:fillRect/>
          </a:stretch>
        </p:blipFill>
        <p:spPr bwMode="auto">
          <a:xfrm>
            <a:off x="4549141" y="0"/>
            <a:ext cx="4594860" cy="6858000"/>
          </a:xfrm>
          <a:prstGeom prst="rect">
            <a:avLst/>
          </a:prstGeom>
          <a:noFill/>
        </p:spPr>
      </p:pic>
    </p:spTree>
    <p:extLst>
      <p:ext uri="{BB962C8B-B14F-4D97-AF65-F5344CB8AC3E}">
        <p14:creationId xmlns:p14="http://schemas.microsoft.com/office/powerpoint/2010/main" val="3919042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29.media.tumblr.com/tumblr_l53m97Nepm1qbrimro1_500.jpg"/>
          <p:cNvPicPr>
            <a:picLocks noChangeAspect="1" noChangeArrowheads="1"/>
          </p:cNvPicPr>
          <p:nvPr/>
        </p:nvPicPr>
        <p:blipFill>
          <a:blip r:embed="rId3" cstate="print"/>
          <a:srcRect/>
          <a:stretch>
            <a:fillRect/>
          </a:stretch>
        </p:blipFill>
        <p:spPr bwMode="auto">
          <a:xfrm>
            <a:off x="4876800" y="4038600"/>
            <a:ext cx="4256623" cy="2895600"/>
          </a:xfrm>
          <a:prstGeom prst="rect">
            <a:avLst/>
          </a:prstGeom>
          <a:noFill/>
        </p:spPr>
      </p:pic>
      <p:sp>
        <p:nvSpPr>
          <p:cNvPr id="4" name="Rectangle 3"/>
          <p:cNvSpPr/>
          <p:nvPr/>
        </p:nvSpPr>
        <p:spPr>
          <a:xfrm>
            <a:off x="5181600" y="3505200"/>
            <a:ext cx="3045642" cy="584775"/>
          </a:xfrm>
          <a:prstGeom prst="rect">
            <a:avLst/>
          </a:prstGeom>
        </p:spPr>
        <p:txBody>
          <a:bodyPr wrap="none">
            <a:spAutoFit/>
          </a:bodyPr>
          <a:lstStyle/>
          <a:p>
            <a:r>
              <a:rPr lang="en-US" sz="3200" dirty="0" smtClean="0">
                <a:latin typeface="Cambria" pitchFamily="18" charset="0"/>
              </a:rPr>
              <a:t>Minnie </a:t>
            </a:r>
            <a:r>
              <a:rPr lang="en-US" sz="3200" dirty="0" err="1" smtClean="0">
                <a:latin typeface="Cambria" pitchFamily="18" charset="0"/>
              </a:rPr>
              <a:t>Riperton</a:t>
            </a:r>
            <a:endParaRPr lang="en-US" sz="3200" dirty="0">
              <a:latin typeface="Cambria" pitchFamily="18" charset="0"/>
            </a:endParaRPr>
          </a:p>
        </p:txBody>
      </p:sp>
      <p:pic>
        <p:nvPicPr>
          <p:cNvPr id="35844" name="Picture 4" descr="http://24.media.tumblr.com/tumblr_kxwc4fD1qZ1qb4j4io1_500.jpg"/>
          <p:cNvPicPr>
            <a:picLocks noChangeAspect="1" noChangeArrowheads="1"/>
          </p:cNvPicPr>
          <p:nvPr/>
        </p:nvPicPr>
        <p:blipFill>
          <a:blip r:embed="rId4" cstate="print"/>
          <a:srcRect/>
          <a:stretch>
            <a:fillRect/>
          </a:stretch>
        </p:blipFill>
        <p:spPr bwMode="auto">
          <a:xfrm>
            <a:off x="-1" y="0"/>
            <a:ext cx="4839789" cy="6858000"/>
          </a:xfrm>
          <a:prstGeom prst="rect">
            <a:avLst/>
          </a:prstGeom>
          <a:noFill/>
        </p:spPr>
      </p:pic>
      <p:pic>
        <p:nvPicPr>
          <p:cNvPr id="35846" name="Picture 6" descr="http://point3recurring.files.wordpress.com/2009/03/minnie-riperton-adventures-in-paradise-epic-1975.jpg?w=283&amp;h=284"/>
          <p:cNvPicPr>
            <a:picLocks noChangeAspect="1" noChangeArrowheads="1"/>
          </p:cNvPicPr>
          <p:nvPr/>
        </p:nvPicPr>
        <p:blipFill>
          <a:blip r:embed="rId5" cstate="print"/>
          <a:srcRect/>
          <a:stretch>
            <a:fillRect/>
          </a:stretch>
        </p:blipFill>
        <p:spPr bwMode="auto">
          <a:xfrm>
            <a:off x="4876800" y="-12655"/>
            <a:ext cx="3581400" cy="359405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26.media.tumblr.com/tumblr_lhgmluRhjG1qe96rro1_500.png"/>
          <p:cNvPicPr>
            <a:picLocks noChangeAspect="1" noChangeArrowheads="1"/>
          </p:cNvPicPr>
          <p:nvPr/>
        </p:nvPicPr>
        <p:blipFill>
          <a:blip r:embed="rId2" cstate="print"/>
          <a:srcRect/>
          <a:stretch>
            <a:fillRect/>
          </a:stretch>
        </p:blipFill>
        <p:spPr bwMode="auto">
          <a:xfrm>
            <a:off x="0" y="0"/>
            <a:ext cx="5630542" cy="6858000"/>
          </a:xfrm>
          <a:prstGeom prst="rect">
            <a:avLst/>
          </a:prstGeom>
          <a:noFill/>
        </p:spPr>
      </p:pic>
    </p:spTree>
    <p:extLst>
      <p:ext uri="{BB962C8B-B14F-4D97-AF65-F5344CB8AC3E}">
        <p14:creationId xmlns:p14="http://schemas.microsoft.com/office/powerpoint/2010/main" val="1410168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totallytop10.com/wp-content/uploads/2010/06/200805121226.jpg"/>
          <p:cNvPicPr>
            <a:picLocks noChangeAspect="1" noChangeArrowheads="1"/>
          </p:cNvPicPr>
          <p:nvPr/>
        </p:nvPicPr>
        <p:blipFill>
          <a:blip r:embed="rId2" cstate="print"/>
          <a:srcRect/>
          <a:stretch>
            <a:fillRect/>
          </a:stretch>
        </p:blipFill>
        <p:spPr bwMode="auto">
          <a:xfrm>
            <a:off x="0" y="0"/>
            <a:ext cx="5302576"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cache1.asset-cache.net/xc/78007420.jpg?v=1&amp;c=IWSAsset&amp;k=2&amp;d=77BFBA49EF8789219B309651A2344B3F23CCBB78145A43DC1D8F8006723A837EB5142317D066754B"/>
          <p:cNvPicPr>
            <a:picLocks noChangeAspect="1" noChangeArrowheads="1"/>
          </p:cNvPicPr>
          <p:nvPr/>
        </p:nvPicPr>
        <p:blipFill>
          <a:blip r:embed="rId2" cstate="print"/>
          <a:srcRect/>
          <a:stretch>
            <a:fillRect/>
          </a:stretch>
        </p:blipFill>
        <p:spPr bwMode="auto">
          <a:xfrm>
            <a:off x="0" y="-7053"/>
            <a:ext cx="4495800" cy="6865053"/>
          </a:xfrm>
          <a:prstGeom prst="rect">
            <a:avLst/>
          </a:prstGeom>
          <a:noFill/>
        </p:spPr>
      </p:pic>
      <p:sp>
        <p:nvSpPr>
          <p:cNvPr id="5" name="TextBox 4"/>
          <p:cNvSpPr txBox="1"/>
          <p:nvPr/>
        </p:nvSpPr>
        <p:spPr>
          <a:xfrm>
            <a:off x="4648200" y="910194"/>
            <a:ext cx="4267200" cy="5490606"/>
          </a:xfrm>
          <a:prstGeom prst="rect">
            <a:avLst/>
          </a:prstGeom>
          <a:noFill/>
        </p:spPr>
        <p:txBody>
          <a:bodyPr wrap="square" rtlCol="0">
            <a:spAutoFit/>
          </a:bodyPr>
          <a:lstStyle/>
          <a:p>
            <a:pPr algn="ctr">
              <a:lnSpc>
                <a:spcPts val="3000"/>
              </a:lnSpc>
            </a:pPr>
            <a:r>
              <a:rPr lang="en-US" sz="3200" b="1" dirty="0" smtClean="0"/>
              <a:t>"Little" Edie Beale, Debutante-Turned-Cat Lady </a:t>
            </a:r>
          </a:p>
          <a:p>
            <a:pPr algn="ctr">
              <a:lnSpc>
                <a:spcPts val="3000"/>
              </a:lnSpc>
            </a:pPr>
            <a:r>
              <a:rPr lang="en-US" sz="3200" dirty="0" smtClean="0"/>
              <a:t>Edith </a:t>
            </a:r>
            <a:r>
              <a:rPr lang="en-US" sz="3200" dirty="0" err="1" smtClean="0"/>
              <a:t>Bouvier</a:t>
            </a:r>
            <a:r>
              <a:rPr lang="en-US" sz="3200" dirty="0" smtClean="0"/>
              <a:t> Beale would never marry. Instead, Jackie Onassis' cousin (pictured in January 1972, at age 55) spends 25 years caring for her mother in a decaying mansion overrun with cats and filled with mounting piles of garbage.</a:t>
            </a:r>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26.media.tumblr.com/tumblr_lp3fnlrRQO1qzdiqvo1_500.jpg"/>
          <p:cNvPicPr>
            <a:picLocks noChangeAspect="1" noChangeArrowheads="1"/>
          </p:cNvPicPr>
          <p:nvPr/>
        </p:nvPicPr>
        <p:blipFill>
          <a:blip r:embed="rId2" cstate="print"/>
          <a:srcRect/>
          <a:stretch>
            <a:fillRect/>
          </a:stretch>
        </p:blipFill>
        <p:spPr bwMode="auto">
          <a:xfrm>
            <a:off x="0" y="0"/>
            <a:ext cx="9081974" cy="6248400"/>
          </a:xfrm>
          <a:prstGeom prst="rect">
            <a:avLst/>
          </a:prstGeom>
          <a:noFill/>
        </p:spPr>
      </p:pic>
      <p:sp>
        <p:nvSpPr>
          <p:cNvPr id="3" name="Rectangle 2"/>
          <p:cNvSpPr/>
          <p:nvPr/>
        </p:nvSpPr>
        <p:spPr>
          <a:xfrm>
            <a:off x="228600" y="6172200"/>
            <a:ext cx="6537815" cy="584775"/>
          </a:xfrm>
          <a:prstGeom prst="rect">
            <a:avLst/>
          </a:prstGeom>
        </p:spPr>
        <p:txBody>
          <a:bodyPr wrap="none">
            <a:spAutoFit/>
          </a:bodyPr>
          <a:lstStyle/>
          <a:p>
            <a:r>
              <a:rPr lang="en-US" sz="3200" dirty="0" smtClean="0">
                <a:latin typeface="Cambria" pitchFamily="18" charset="0"/>
              </a:rPr>
              <a:t>Fashion Photography by Tim Walker</a:t>
            </a:r>
            <a:endParaRPr lang="en-US" sz="3200" dirty="0">
              <a:latin typeface="Cambria"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s3.amazonaws.com/data.tumblr.com/tumblr_lrwsm9NFLU1qat50eo1_1280.jpg?AWSAccessKeyId=AKIAJ6IHWSU3BX3X7X3Q&amp;Expires=1318534412&amp;Signature=UK6bveF%2FlqfiCFn4%2F4RbOlpv7Zk%3D"/>
          <p:cNvPicPr>
            <a:picLocks noChangeAspect="1" noChangeArrowheads="1"/>
          </p:cNvPicPr>
          <p:nvPr/>
        </p:nvPicPr>
        <p:blipFill>
          <a:blip r:embed="rId3" cstate="screen"/>
          <a:srcRect/>
          <a:stretch>
            <a:fillRect/>
          </a:stretch>
        </p:blipFill>
        <p:spPr bwMode="auto">
          <a:xfrm>
            <a:off x="0" y="0"/>
            <a:ext cx="4865076" cy="6858000"/>
          </a:xfrm>
          <a:prstGeom prst="rect">
            <a:avLst/>
          </a:prstGeom>
          <a:noFill/>
        </p:spPr>
      </p:pic>
      <p:pic>
        <p:nvPicPr>
          <p:cNvPr id="4104" name="Picture 8" descr="http://29.media.tumblr.com/tumblr_l4do0gICFt1qbrimro1_400.jpg"/>
          <p:cNvPicPr>
            <a:picLocks noChangeAspect="1" noChangeArrowheads="1"/>
          </p:cNvPicPr>
          <p:nvPr/>
        </p:nvPicPr>
        <p:blipFill>
          <a:blip r:embed="rId4" cstate="print"/>
          <a:srcRect/>
          <a:stretch>
            <a:fillRect/>
          </a:stretch>
        </p:blipFill>
        <p:spPr bwMode="auto">
          <a:xfrm>
            <a:off x="4937760" y="0"/>
            <a:ext cx="4206240" cy="5257800"/>
          </a:xfrm>
          <a:prstGeom prst="rect">
            <a:avLst/>
          </a:prstGeom>
          <a:noFill/>
        </p:spPr>
      </p:pic>
    </p:spTree>
    <p:extLst>
      <p:ext uri="{BB962C8B-B14F-4D97-AF65-F5344CB8AC3E}">
        <p14:creationId xmlns:p14="http://schemas.microsoft.com/office/powerpoint/2010/main" val="14101682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27.media.tumblr.com/tumblr_lqgsugyWYq1qz9qooo1_r1_500.jpg"/>
          <p:cNvPicPr>
            <a:picLocks noChangeAspect="1" noChangeArrowheads="1"/>
          </p:cNvPicPr>
          <p:nvPr/>
        </p:nvPicPr>
        <p:blipFill>
          <a:blip r:embed="rId2" cstate="print"/>
          <a:srcRect/>
          <a:stretch>
            <a:fillRect/>
          </a:stretch>
        </p:blipFill>
        <p:spPr bwMode="auto">
          <a:xfrm>
            <a:off x="0" y="0"/>
            <a:ext cx="4448175" cy="6667500"/>
          </a:xfrm>
          <a:prstGeom prst="rect">
            <a:avLst/>
          </a:prstGeom>
          <a:noFill/>
        </p:spPr>
      </p:pic>
      <p:pic>
        <p:nvPicPr>
          <p:cNvPr id="5124" name="Picture 4" descr="http://2.bp.blogspot.com/_ssnb652rs8g/S158rfTgRwI/AAAAAAAABVs/VhvBmuTlkZs/s400/puppy_love_1.jpg"/>
          <p:cNvPicPr>
            <a:picLocks noChangeAspect="1" noChangeArrowheads="1"/>
          </p:cNvPicPr>
          <p:nvPr/>
        </p:nvPicPr>
        <p:blipFill>
          <a:blip r:embed="rId3" cstate="print"/>
          <a:srcRect/>
          <a:stretch>
            <a:fillRect/>
          </a:stretch>
        </p:blipFill>
        <p:spPr bwMode="auto">
          <a:xfrm>
            <a:off x="4572000" y="0"/>
            <a:ext cx="4572000" cy="3429000"/>
          </a:xfrm>
          <a:prstGeom prst="rect">
            <a:avLst/>
          </a:prstGeom>
          <a:noFill/>
        </p:spPr>
      </p:pic>
    </p:spTree>
    <p:extLst>
      <p:ext uri="{BB962C8B-B14F-4D97-AF65-F5344CB8AC3E}">
        <p14:creationId xmlns:p14="http://schemas.microsoft.com/office/powerpoint/2010/main" val="14101682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djectival:&#10;&#10;Voss, Alexander McQueen S/S 2001&#10;"/>
          <p:cNvPicPr>
            <a:picLocks noChangeAspect="1" noChangeArrowheads="1"/>
          </p:cNvPicPr>
          <p:nvPr/>
        </p:nvPicPr>
        <p:blipFill>
          <a:blip r:embed="rId3" cstate="print"/>
          <a:srcRect/>
          <a:stretch>
            <a:fillRect/>
          </a:stretch>
        </p:blipFill>
        <p:spPr bwMode="auto">
          <a:xfrm>
            <a:off x="0" y="114300"/>
            <a:ext cx="4762500" cy="6667500"/>
          </a:xfrm>
          <a:prstGeom prst="rect">
            <a:avLst/>
          </a:prstGeom>
          <a:noFill/>
        </p:spPr>
      </p:pic>
      <p:sp>
        <p:nvSpPr>
          <p:cNvPr id="5" name="Rectangle 4"/>
          <p:cNvSpPr/>
          <p:nvPr/>
        </p:nvSpPr>
        <p:spPr>
          <a:xfrm>
            <a:off x="5486400" y="3276600"/>
            <a:ext cx="3218013" cy="1200329"/>
          </a:xfrm>
          <a:prstGeom prst="rect">
            <a:avLst/>
          </a:prstGeom>
        </p:spPr>
        <p:txBody>
          <a:bodyPr wrap="square">
            <a:spAutoFit/>
          </a:bodyPr>
          <a:lstStyle/>
          <a:p>
            <a:pPr algn="ctr"/>
            <a:r>
              <a:rPr lang="en-US" sz="3600" b="1" dirty="0" smtClean="0">
                <a:latin typeface="Cambria" pitchFamily="18" charset="0"/>
              </a:rPr>
              <a:t>Alexander </a:t>
            </a:r>
          </a:p>
          <a:p>
            <a:pPr algn="ctr"/>
            <a:r>
              <a:rPr lang="en-US" sz="3600" b="1" dirty="0" smtClean="0">
                <a:latin typeface="Cambria" pitchFamily="18" charset="0"/>
              </a:rPr>
              <a:t>McQueen</a:t>
            </a:r>
            <a:endParaRPr lang="en-US" sz="3600" b="1" dirty="0">
              <a:latin typeface="Cambria" pitchFamily="18" charset="0"/>
            </a:endParaRPr>
          </a:p>
        </p:txBody>
      </p:sp>
      <p:pic>
        <p:nvPicPr>
          <p:cNvPr id="4" name="Picture 4" descr="http://28.media.tumblr.com/tumblr_lkra5qxL4E1qcwtveo1_500.gif"/>
          <p:cNvPicPr>
            <a:picLocks noChangeAspect="1" noChangeArrowheads="1" noCrop="1"/>
          </p:cNvPicPr>
          <p:nvPr/>
        </p:nvPicPr>
        <p:blipFill>
          <a:blip r:embed="rId4" cstate="screen"/>
          <a:srcRect/>
          <a:stretch>
            <a:fillRect/>
          </a:stretch>
        </p:blipFill>
        <p:spPr bwMode="auto">
          <a:xfrm>
            <a:off x="5562600" y="533400"/>
            <a:ext cx="2976561" cy="1905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28.media.tumblr.com/tumblr_ligyadxYpl1qbhwmvo1_500.jpg"/>
          <p:cNvPicPr>
            <a:picLocks noChangeAspect="1" noChangeArrowheads="1"/>
          </p:cNvPicPr>
          <p:nvPr/>
        </p:nvPicPr>
        <p:blipFill>
          <a:blip r:embed="rId3" cstate="print"/>
          <a:srcRect/>
          <a:stretch>
            <a:fillRect/>
          </a:stretch>
        </p:blipFill>
        <p:spPr bwMode="auto">
          <a:xfrm>
            <a:off x="0" y="0"/>
            <a:ext cx="4575266" cy="6858000"/>
          </a:xfrm>
          <a:prstGeom prst="rect">
            <a:avLst/>
          </a:prstGeom>
          <a:noFill/>
        </p:spPr>
      </p:pic>
      <p:pic>
        <p:nvPicPr>
          <p:cNvPr id="64516" name="Picture 4" descr="http://25.media.tumblr.com/tumblr_ljlefio0LF1qc1tqoo1_500.jpg"/>
          <p:cNvPicPr>
            <a:picLocks noChangeAspect="1" noChangeArrowheads="1"/>
          </p:cNvPicPr>
          <p:nvPr/>
        </p:nvPicPr>
        <p:blipFill>
          <a:blip r:embed="rId4" cstate="print"/>
          <a:srcRect/>
          <a:stretch>
            <a:fillRect/>
          </a:stretch>
        </p:blipFill>
        <p:spPr bwMode="auto">
          <a:xfrm>
            <a:off x="4549141" y="0"/>
            <a:ext cx="4594860" cy="68580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thefistonline.files.wordpress.com/2011/06/lady-gaga-hello-kitty-shoot-03-570x724.jpg"/>
          <p:cNvPicPr>
            <a:picLocks noChangeAspect="1" noChangeArrowheads="1"/>
          </p:cNvPicPr>
          <p:nvPr/>
        </p:nvPicPr>
        <p:blipFill>
          <a:blip r:embed="rId2"/>
          <a:srcRect/>
          <a:stretch>
            <a:fillRect/>
          </a:stretch>
        </p:blipFill>
        <p:spPr bwMode="auto">
          <a:xfrm>
            <a:off x="3962400" y="-38101"/>
            <a:ext cx="5429250" cy="6896101"/>
          </a:xfrm>
          <a:prstGeom prst="rect">
            <a:avLst/>
          </a:prstGeom>
          <a:noFill/>
        </p:spPr>
      </p:pic>
      <p:pic>
        <p:nvPicPr>
          <p:cNvPr id="2050" name="Picture 2" descr="http://28.media.tumblr.com/tumblr_lsr5fo40NM1r0q04ko1_500.jpg"/>
          <p:cNvPicPr>
            <a:picLocks noChangeAspect="1" noChangeArrowheads="1"/>
          </p:cNvPicPr>
          <p:nvPr/>
        </p:nvPicPr>
        <p:blipFill>
          <a:blip r:embed="rId3" cstate="print"/>
          <a:srcRect/>
          <a:stretch>
            <a:fillRect/>
          </a:stretch>
        </p:blipFill>
        <p:spPr bwMode="auto">
          <a:xfrm>
            <a:off x="0" y="-109323"/>
            <a:ext cx="4648200" cy="6967323"/>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2400"/>
            <a:ext cx="6163235"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descr="http://medlem.spray.se/aboutkathleen/pics/post-380838-1164860455.jpg"/>
          <p:cNvPicPr>
            <a:picLocks noChangeAspect="1" noChangeArrowheads="1"/>
          </p:cNvPicPr>
          <p:nvPr/>
        </p:nvPicPr>
        <p:blipFill>
          <a:blip r:embed="rId4">
            <a:lum contrast="40000"/>
          </a:blip>
          <a:srcRect/>
          <a:stretch>
            <a:fillRect/>
          </a:stretch>
        </p:blipFill>
        <p:spPr bwMode="auto">
          <a:xfrm>
            <a:off x="5410200" y="304800"/>
            <a:ext cx="3476625" cy="3562351"/>
          </a:xfrm>
          <a:prstGeom prst="rect">
            <a:avLst/>
          </a:prstGeom>
          <a:noFill/>
        </p:spPr>
      </p:pic>
      <p:sp>
        <p:nvSpPr>
          <p:cNvPr id="5" name="TextBox 4"/>
          <p:cNvSpPr txBox="1"/>
          <p:nvPr/>
        </p:nvSpPr>
        <p:spPr>
          <a:xfrm>
            <a:off x="5867400" y="4724400"/>
            <a:ext cx="2743200" cy="584775"/>
          </a:xfrm>
          <a:prstGeom prst="rect">
            <a:avLst/>
          </a:prstGeom>
          <a:noFill/>
        </p:spPr>
        <p:txBody>
          <a:bodyPr wrap="square" rtlCol="0">
            <a:spAutoFit/>
          </a:bodyPr>
          <a:lstStyle/>
          <a:p>
            <a:pPr algn="ctr"/>
            <a:r>
              <a:rPr lang="en-US" sz="3200" dirty="0" smtClean="0">
                <a:latin typeface="Cambria" pitchFamily="18" charset="0"/>
              </a:rPr>
              <a:t>Riot </a:t>
            </a:r>
            <a:r>
              <a:rPr lang="en-US" sz="3200" dirty="0" err="1" smtClean="0">
                <a:latin typeface="Cambria" pitchFamily="18" charset="0"/>
              </a:rPr>
              <a:t>Grrrl</a:t>
            </a:r>
            <a:endParaRPr lang="en-US" sz="3200" dirty="0">
              <a:latin typeface="Cambria" pitchFamily="18" charset="0"/>
            </a:endParaRPr>
          </a:p>
        </p:txBody>
      </p:sp>
    </p:spTree>
    <p:extLst>
      <p:ext uri="{BB962C8B-B14F-4D97-AF65-F5344CB8AC3E}">
        <p14:creationId xmlns:p14="http://schemas.microsoft.com/office/powerpoint/2010/main" val="12021306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26.media.tumblr.com/tumblr_ln2iguwsUP1qaw4rio1_500.jpg"/>
          <p:cNvPicPr>
            <a:picLocks noChangeAspect="1" noChangeArrowheads="1"/>
          </p:cNvPicPr>
          <p:nvPr/>
        </p:nvPicPr>
        <p:blipFill>
          <a:blip r:embed="rId2" cstate="print"/>
          <a:srcRect/>
          <a:stretch>
            <a:fillRect/>
          </a:stretch>
        </p:blipFill>
        <p:spPr bwMode="auto">
          <a:xfrm>
            <a:off x="4525567" y="0"/>
            <a:ext cx="4618434" cy="6858000"/>
          </a:xfrm>
          <a:prstGeom prst="rect">
            <a:avLst/>
          </a:prstGeom>
          <a:noFill/>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4524587"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10988"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399" y="0"/>
            <a:ext cx="3649907"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4285" y="3050896"/>
            <a:ext cx="5549715" cy="3807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04800" y="4876800"/>
            <a:ext cx="3048000" cy="584775"/>
          </a:xfrm>
          <a:prstGeom prst="rect">
            <a:avLst/>
          </a:prstGeom>
          <a:noFill/>
        </p:spPr>
        <p:txBody>
          <a:bodyPr wrap="square" rtlCol="0">
            <a:spAutoFit/>
          </a:bodyPr>
          <a:lstStyle/>
          <a:p>
            <a:r>
              <a:rPr lang="en-US" sz="3200" b="1" dirty="0" smtClean="0">
                <a:latin typeface="Cambria" pitchFamily="18" charset="0"/>
              </a:rPr>
              <a:t>Guerrilla Girls</a:t>
            </a:r>
            <a:endParaRPr lang="en-US" sz="3200" b="1" dirty="0">
              <a:latin typeface="Cambria"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xecutions:&#10;&#10;Frida Kahlo and her pet deer Granizo, 1939, photographed by Nickolas Muray&#10;"/>
          <p:cNvPicPr>
            <a:picLocks noChangeAspect="1" noChangeArrowheads="1"/>
          </p:cNvPicPr>
          <p:nvPr/>
        </p:nvPicPr>
        <p:blipFill>
          <a:blip r:embed="rId3" cstate="print"/>
          <a:srcRect/>
          <a:stretch>
            <a:fillRect/>
          </a:stretch>
        </p:blipFill>
        <p:spPr bwMode="auto">
          <a:xfrm>
            <a:off x="0" y="0"/>
            <a:ext cx="4959762" cy="3352800"/>
          </a:xfrm>
          <a:prstGeom prst="rect">
            <a:avLst/>
          </a:prstGeom>
          <a:noFill/>
        </p:spPr>
      </p:pic>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9811" y="3352800"/>
            <a:ext cx="4734189"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 y="6172200"/>
            <a:ext cx="3702039" cy="369332"/>
          </a:xfrm>
          <a:prstGeom prst="rect">
            <a:avLst/>
          </a:prstGeom>
        </p:spPr>
        <p:txBody>
          <a:bodyPr wrap="none">
            <a:spAutoFit/>
          </a:bodyPr>
          <a:lstStyle/>
          <a:p>
            <a:r>
              <a:rPr lang="en-US" dirty="0">
                <a:hlinkClick r:id="rId5"/>
              </a:rPr>
              <a:t>"The Little Deer" by </a:t>
            </a:r>
            <a:r>
              <a:rPr lang="en-US" dirty="0" err="1">
                <a:hlinkClick r:id="rId5"/>
              </a:rPr>
              <a:t>Frida</a:t>
            </a:r>
            <a:r>
              <a:rPr lang="en-US" dirty="0">
                <a:hlinkClick r:id="rId5"/>
              </a:rPr>
              <a:t> Kahlo, 1946</a:t>
            </a:r>
            <a:endParaRPr lang="en-US" dirty="0"/>
          </a:p>
        </p:txBody>
      </p:sp>
      <p:sp>
        <p:nvSpPr>
          <p:cNvPr id="6" name="Rectangle 5"/>
          <p:cNvSpPr/>
          <p:nvPr/>
        </p:nvSpPr>
        <p:spPr>
          <a:xfrm>
            <a:off x="5562600" y="1219200"/>
            <a:ext cx="2758704" cy="646331"/>
          </a:xfrm>
          <a:prstGeom prst="rect">
            <a:avLst/>
          </a:prstGeom>
        </p:spPr>
        <p:txBody>
          <a:bodyPr wrap="none">
            <a:spAutoFit/>
          </a:bodyPr>
          <a:lstStyle/>
          <a:p>
            <a:pPr algn="ctr"/>
            <a:r>
              <a:rPr lang="en-US" sz="3600" b="1" dirty="0" err="1" smtClean="0">
                <a:latin typeface="Cambria" pitchFamily="18" charset="0"/>
              </a:rPr>
              <a:t>Frida</a:t>
            </a:r>
            <a:r>
              <a:rPr lang="en-US" sz="3600" b="1" dirty="0" smtClean="0">
                <a:latin typeface="Cambria" pitchFamily="18" charset="0"/>
              </a:rPr>
              <a:t> Kahlo </a:t>
            </a:r>
            <a:endParaRPr lang="en-US" sz="3600" b="1" dirty="0">
              <a:latin typeface="Cambria"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http://25.media.tumblr.com/tumblr_ln2gydcNAV1qaw4rio1_500.jpg"/>
          <p:cNvPicPr>
            <a:picLocks noChangeAspect="1" noChangeArrowheads="1"/>
          </p:cNvPicPr>
          <p:nvPr/>
        </p:nvPicPr>
        <p:blipFill>
          <a:blip r:embed="rId2" cstate="print"/>
          <a:srcRect/>
          <a:stretch>
            <a:fillRect/>
          </a:stretch>
        </p:blipFill>
        <p:spPr bwMode="auto">
          <a:xfrm>
            <a:off x="0" y="0"/>
            <a:ext cx="5343894" cy="3657600"/>
          </a:xfrm>
          <a:prstGeom prst="rect">
            <a:avLst/>
          </a:prstGeom>
          <a:noFill/>
        </p:spPr>
      </p:pic>
      <p:sp>
        <p:nvSpPr>
          <p:cNvPr id="4" name="TextBox 3"/>
          <p:cNvSpPr txBox="1"/>
          <p:nvPr/>
        </p:nvSpPr>
        <p:spPr>
          <a:xfrm>
            <a:off x="685800" y="4495800"/>
            <a:ext cx="3048000" cy="1077218"/>
          </a:xfrm>
          <a:prstGeom prst="rect">
            <a:avLst/>
          </a:prstGeom>
          <a:noFill/>
        </p:spPr>
        <p:txBody>
          <a:bodyPr wrap="square" rtlCol="0">
            <a:spAutoFit/>
          </a:bodyPr>
          <a:lstStyle/>
          <a:p>
            <a:pPr algn="ctr"/>
            <a:r>
              <a:rPr lang="en-US" sz="3200" b="1" dirty="0" smtClean="0">
                <a:latin typeface="Cambria" pitchFamily="18" charset="0"/>
              </a:rPr>
              <a:t>Gertrude Stein and Basket</a:t>
            </a:r>
            <a:endParaRPr lang="en-US" sz="3200" b="1" dirty="0">
              <a:latin typeface="Cambria" pitchFamily="18" charset="0"/>
            </a:endParaRPr>
          </a:p>
        </p:txBody>
      </p:sp>
      <p:pic>
        <p:nvPicPr>
          <p:cNvPr id="18434" name="Picture 2" descr="http://www.emsah.uq.edu.au/courses/engl2035/images/stein_toklas_and_basket.jpg"/>
          <p:cNvPicPr>
            <a:picLocks noChangeAspect="1" noChangeArrowheads="1"/>
          </p:cNvPicPr>
          <p:nvPr/>
        </p:nvPicPr>
        <p:blipFill>
          <a:blip r:embed="rId3"/>
          <a:srcRect/>
          <a:stretch>
            <a:fillRect/>
          </a:stretch>
        </p:blipFill>
        <p:spPr bwMode="auto">
          <a:xfrm>
            <a:off x="5334000" y="3111499"/>
            <a:ext cx="3810000" cy="3746502"/>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30.media.tumblr.com/tumblr_l1pdv8AFDk1qbo2geo1_500.jpg"/>
          <p:cNvPicPr>
            <a:picLocks noChangeAspect="1" noChangeArrowheads="1"/>
          </p:cNvPicPr>
          <p:nvPr/>
        </p:nvPicPr>
        <p:blipFill>
          <a:blip r:embed="rId3" cstate="print"/>
          <a:srcRect/>
          <a:stretch>
            <a:fillRect/>
          </a:stretch>
        </p:blipFill>
        <p:spPr bwMode="auto">
          <a:xfrm>
            <a:off x="4648200" y="0"/>
            <a:ext cx="4495800" cy="6667500"/>
          </a:xfrm>
          <a:prstGeom prst="rect">
            <a:avLst/>
          </a:prstGeom>
          <a:noFill/>
        </p:spPr>
      </p:pic>
      <p:pic>
        <p:nvPicPr>
          <p:cNvPr id="3" name="Picture 2" descr="http://30.media.tumblr.com/tumblr_lo96kbKCAW1qaw4rio1_500.jpg"/>
          <p:cNvPicPr>
            <a:picLocks noChangeAspect="1" noChangeArrowheads="1"/>
          </p:cNvPicPr>
          <p:nvPr/>
        </p:nvPicPr>
        <p:blipFill>
          <a:blip r:embed="rId4" cstate="print"/>
          <a:srcRect/>
          <a:stretch>
            <a:fillRect/>
          </a:stretch>
        </p:blipFill>
        <p:spPr bwMode="auto">
          <a:xfrm>
            <a:off x="0" y="0"/>
            <a:ext cx="4625327" cy="6019800"/>
          </a:xfrm>
          <a:prstGeom prst="rect">
            <a:avLst/>
          </a:prstGeom>
          <a:noFill/>
        </p:spPr>
      </p:pic>
      <p:sp>
        <p:nvSpPr>
          <p:cNvPr id="4" name="TextBox 3"/>
          <p:cNvSpPr txBox="1"/>
          <p:nvPr/>
        </p:nvSpPr>
        <p:spPr>
          <a:xfrm>
            <a:off x="0" y="6172200"/>
            <a:ext cx="4495800" cy="646331"/>
          </a:xfrm>
          <a:prstGeom prst="rect">
            <a:avLst/>
          </a:prstGeom>
          <a:noFill/>
        </p:spPr>
        <p:txBody>
          <a:bodyPr wrap="square" rtlCol="0">
            <a:spAutoFit/>
          </a:bodyPr>
          <a:lstStyle/>
          <a:p>
            <a:pPr algn="ctr"/>
            <a:r>
              <a:rPr lang="en-US" sz="3600" b="1" dirty="0" smtClean="0">
                <a:latin typeface="Cambria" pitchFamily="18" charset="0"/>
              </a:rPr>
              <a:t>Virginia Woolf</a:t>
            </a:r>
            <a:endParaRPr lang="en-US" sz="3600" b="1" dirty="0">
              <a:latin typeface="Cambr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yborg.jpg]"/>
          <p:cNvPicPr>
            <a:picLocks noChangeAspect="1" noChangeArrowheads="1"/>
          </p:cNvPicPr>
          <p:nvPr/>
        </p:nvPicPr>
        <p:blipFill>
          <a:blip r:embed="rId2" cstate="print"/>
          <a:srcRect/>
          <a:stretch>
            <a:fillRect/>
          </a:stretch>
        </p:blipFill>
        <p:spPr bwMode="auto">
          <a:xfrm>
            <a:off x="0" y="321709"/>
            <a:ext cx="4805172" cy="6231491"/>
          </a:xfrm>
          <a:prstGeom prst="rect">
            <a:avLst/>
          </a:prstGeom>
          <a:noFill/>
        </p:spPr>
      </p:pic>
      <p:sp>
        <p:nvSpPr>
          <p:cNvPr id="4" name="TextBox 3"/>
          <p:cNvSpPr txBox="1"/>
          <p:nvPr/>
        </p:nvSpPr>
        <p:spPr>
          <a:xfrm>
            <a:off x="4800600" y="0"/>
            <a:ext cx="4343400" cy="7171194"/>
          </a:xfrm>
          <a:prstGeom prst="rect">
            <a:avLst/>
          </a:prstGeom>
          <a:noFill/>
        </p:spPr>
        <p:txBody>
          <a:bodyPr wrap="square" rtlCol="0">
            <a:spAutoFit/>
          </a:bodyPr>
          <a:lstStyle/>
          <a:p>
            <a:pPr algn="ctr"/>
            <a:r>
              <a:rPr lang="en-US" sz="2000" dirty="0" smtClean="0">
                <a:latin typeface="Cambria" pitchFamily="18" charset="0"/>
              </a:rPr>
              <a:t>“</a:t>
            </a:r>
            <a:r>
              <a:rPr lang="en-US" sz="2000" dirty="0" smtClean="0">
                <a:latin typeface="Cambria" pitchFamily="18" charset="0"/>
                <a:hlinkClick r:id="rId3"/>
              </a:rPr>
              <a:t>The large cat is like a spirit animal, a white tiger perhaps. The woman, a young Chinese student in the United States, figures that which is human, the universal, the generic. The "woman of color," a very </a:t>
            </a:r>
            <a:r>
              <a:rPr lang="en-US" sz="2000" dirty="0" err="1" smtClean="0">
                <a:latin typeface="Cambria" pitchFamily="18" charset="0"/>
                <a:hlinkClick r:id="rId3"/>
              </a:rPr>
              <a:t>paraticular</a:t>
            </a:r>
            <a:r>
              <a:rPr lang="en-US" sz="2000" dirty="0" smtClean="0">
                <a:latin typeface="Cambria" pitchFamily="18" charset="0"/>
                <a:hlinkClick r:id="rId3"/>
              </a:rPr>
              <a:t>, problematic, recent collective identity, resonates with local and global conversations. In this </a:t>
            </a:r>
            <a:r>
              <a:rPr lang="en-US" sz="2000" dirty="0" err="1" smtClean="0">
                <a:latin typeface="Cambria" pitchFamily="18" charset="0"/>
                <a:hlinkClick r:id="rId3"/>
              </a:rPr>
              <a:t>paintinig</a:t>
            </a:r>
            <a:r>
              <a:rPr lang="en-US" sz="2000" dirty="0" smtClean="0">
                <a:latin typeface="Cambria" pitchFamily="18" charset="0"/>
                <a:hlinkClick r:id="rId3"/>
              </a:rPr>
              <a:t>, she embodies the still oxymoronic simultaneous statuses of woman, "Third World" person, human, organism, communications technology, mathematician, writer, worker, engineer, scientist, spiritual guide, lover of the earth. This is the kind of "symbolic action" transnational feminisms have made legible, S/he is not finished</a:t>
            </a:r>
            <a:r>
              <a:rPr lang="en-US" sz="2000" dirty="0" smtClean="0">
                <a:latin typeface="Cambria" pitchFamily="18" charset="0"/>
              </a:rPr>
              <a:t>.”</a:t>
            </a:r>
          </a:p>
          <a:p>
            <a:pPr algn="ctr"/>
            <a:r>
              <a:rPr lang="en-US" sz="2000" dirty="0" smtClean="0">
                <a:latin typeface="Cambria" pitchFamily="18" charset="0"/>
              </a:rPr>
              <a:t>-Donna </a:t>
            </a:r>
            <a:r>
              <a:rPr lang="en-US" sz="2000" dirty="0" err="1" smtClean="0">
                <a:latin typeface="Cambria" pitchFamily="18" charset="0"/>
              </a:rPr>
              <a:t>Harraway</a:t>
            </a:r>
            <a:r>
              <a:rPr lang="en-US" sz="2000" dirty="0" smtClean="0">
                <a:latin typeface="Cambria" pitchFamily="18" charset="0"/>
              </a:rPr>
              <a:t>, from “The Promises of Monsters: A Regenerative Politics for </a:t>
            </a:r>
            <a:r>
              <a:rPr lang="en-US" sz="2000" dirty="0" err="1" smtClean="0">
                <a:latin typeface="Cambria" pitchFamily="18" charset="0"/>
              </a:rPr>
              <a:t>Inapproriate</a:t>
            </a:r>
            <a:r>
              <a:rPr lang="en-US" sz="2000" dirty="0" smtClean="0">
                <a:latin typeface="Cambria" pitchFamily="18" charset="0"/>
              </a:rPr>
              <a:t>/d Others”</a:t>
            </a:r>
          </a:p>
          <a:p>
            <a:pPr algn="ctr"/>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15952"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47800" y="5943600"/>
            <a:ext cx="5256567" cy="584775"/>
          </a:xfrm>
          <a:prstGeom prst="rect">
            <a:avLst/>
          </a:prstGeom>
        </p:spPr>
        <p:txBody>
          <a:bodyPr wrap="none">
            <a:spAutoFit/>
          </a:bodyPr>
          <a:lstStyle/>
          <a:p>
            <a:r>
              <a:rPr lang="en-US" sz="3200" dirty="0">
                <a:latin typeface="Cambria" pitchFamily="18" charset="0"/>
              </a:rPr>
              <a:t>Susan Sontag </a:t>
            </a:r>
            <a:r>
              <a:rPr lang="en-US" sz="3200" dirty="0" smtClean="0">
                <a:latin typeface="Cambria" pitchFamily="18" charset="0"/>
              </a:rPr>
              <a:t>(in </a:t>
            </a:r>
            <a:r>
              <a:rPr lang="en-US" sz="3200" dirty="0">
                <a:latin typeface="Cambria" pitchFamily="18" charset="0"/>
              </a:rPr>
              <a:t>a bear </a:t>
            </a:r>
            <a:r>
              <a:rPr lang="en-US" sz="3200" dirty="0" smtClean="0">
                <a:latin typeface="Cambria" pitchFamily="18" charset="0"/>
              </a:rPr>
              <a:t>suit)</a:t>
            </a:r>
            <a:endParaRPr lang="en-US" sz="3200" dirty="0">
              <a:latin typeface="Cambria" pitchFamily="18" charset="0"/>
            </a:endParaRPr>
          </a:p>
        </p:txBody>
      </p:sp>
    </p:spTree>
    <p:extLst>
      <p:ext uri="{BB962C8B-B14F-4D97-AF65-F5344CB8AC3E}">
        <p14:creationId xmlns:p14="http://schemas.microsoft.com/office/powerpoint/2010/main" val="14101682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25.media.tumblr.com/tumblr_lgk0tiQpXQ1qbqfy2o1_500.jpg"/>
          <p:cNvPicPr>
            <a:picLocks noChangeAspect="1" noChangeArrowheads="1"/>
          </p:cNvPicPr>
          <p:nvPr/>
        </p:nvPicPr>
        <p:blipFill>
          <a:blip r:embed="rId3" cstate="print"/>
          <a:srcRect/>
          <a:stretch>
            <a:fillRect/>
          </a:stretch>
        </p:blipFill>
        <p:spPr bwMode="auto">
          <a:xfrm>
            <a:off x="0" y="0"/>
            <a:ext cx="5140598" cy="6858000"/>
          </a:xfrm>
          <a:prstGeom prst="rect">
            <a:avLst/>
          </a:prstGeom>
          <a:noFill/>
        </p:spPr>
      </p:pic>
      <p:pic>
        <p:nvPicPr>
          <p:cNvPr id="57348" name="Picture 4" descr="http://upload.wikimedia.org/wikipedia/commons/4/4d/NGC_Maman.JPG"/>
          <p:cNvPicPr>
            <a:picLocks noChangeAspect="1" noChangeArrowheads="1"/>
          </p:cNvPicPr>
          <p:nvPr/>
        </p:nvPicPr>
        <p:blipFill>
          <a:blip r:embed="rId4" cstate="screen">
            <a:lum bright="30000" contrast="40000"/>
          </a:blip>
          <a:srcRect/>
          <a:stretch>
            <a:fillRect/>
          </a:stretch>
        </p:blipFill>
        <p:spPr bwMode="auto">
          <a:xfrm>
            <a:off x="4249270" y="0"/>
            <a:ext cx="4894730" cy="3962400"/>
          </a:xfrm>
          <a:prstGeom prst="rect">
            <a:avLst/>
          </a:prstGeom>
          <a:noFill/>
        </p:spPr>
      </p:pic>
      <p:sp>
        <p:nvSpPr>
          <p:cNvPr id="4" name="Rectangle 3"/>
          <p:cNvSpPr/>
          <p:nvPr/>
        </p:nvSpPr>
        <p:spPr>
          <a:xfrm>
            <a:off x="5410200" y="4724400"/>
            <a:ext cx="3434338" cy="584775"/>
          </a:xfrm>
          <a:prstGeom prst="rect">
            <a:avLst/>
          </a:prstGeom>
        </p:spPr>
        <p:txBody>
          <a:bodyPr wrap="none">
            <a:spAutoFit/>
          </a:bodyPr>
          <a:lstStyle/>
          <a:p>
            <a:r>
              <a:rPr lang="en-US" sz="3200" b="1" dirty="0" smtClean="0">
                <a:latin typeface="Cambria" pitchFamily="18" charset="0"/>
              </a:rPr>
              <a:t>Louise Bourgeois</a:t>
            </a:r>
            <a:endParaRPr lang="en-US" sz="3200" b="1" dirty="0">
              <a:latin typeface="Cambria"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30.media.tumblr.com/tumblr_l4r564uUZ41qcvsjvo1_500.jpg"/>
          <p:cNvPicPr>
            <a:picLocks noChangeAspect="1" noChangeArrowheads="1"/>
          </p:cNvPicPr>
          <p:nvPr/>
        </p:nvPicPr>
        <p:blipFill>
          <a:blip r:embed="rId3" cstate="print"/>
          <a:srcRect/>
          <a:stretch>
            <a:fillRect/>
          </a:stretch>
        </p:blipFill>
        <p:spPr bwMode="auto">
          <a:xfrm>
            <a:off x="4260931" y="0"/>
            <a:ext cx="4883069" cy="6858000"/>
          </a:xfrm>
          <a:prstGeom prst="rect">
            <a:avLst/>
          </a:prstGeom>
          <a:noFill/>
        </p:spPr>
      </p:pic>
      <p:pic>
        <p:nvPicPr>
          <p:cNvPr id="53252" name="Picture 4" descr="http://25.media.tumblr.com/tumblr_l4r524HF4W1qcvsjvo1_500.png"/>
          <p:cNvPicPr>
            <a:picLocks noChangeAspect="1" noChangeArrowheads="1"/>
          </p:cNvPicPr>
          <p:nvPr/>
        </p:nvPicPr>
        <p:blipFill>
          <a:blip r:embed="rId4" cstate="print">
            <a:lum bright="20000" contrast="10000"/>
          </a:blip>
          <a:srcRect/>
          <a:stretch>
            <a:fillRect/>
          </a:stretch>
        </p:blipFill>
        <p:spPr bwMode="auto">
          <a:xfrm>
            <a:off x="0" y="0"/>
            <a:ext cx="4762500" cy="4733925"/>
          </a:xfrm>
          <a:prstGeom prst="rect">
            <a:avLst/>
          </a:prstGeom>
          <a:noFill/>
        </p:spPr>
      </p:pic>
      <p:sp>
        <p:nvSpPr>
          <p:cNvPr id="4" name="TextBox 3"/>
          <p:cNvSpPr txBox="1"/>
          <p:nvPr/>
        </p:nvSpPr>
        <p:spPr>
          <a:xfrm>
            <a:off x="457200" y="5029200"/>
            <a:ext cx="2743200" cy="646331"/>
          </a:xfrm>
          <a:prstGeom prst="rect">
            <a:avLst/>
          </a:prstGeom>
          <a:noFill/>
        </p:spPr>
        <p:txBody>
          <a:bodyPr wrap="square" rtlCol="0">
            <a:spAutoFit/>
          </a:bodyPr>
          <a:lstStyle/>
          <a:p>
            <a:r>
              <a:rPr lang="en-US" sz="3600" b="1" dirty="0" smtClean="0">
                <a:latin typeface="Cambria" pitchFamily="18" charset="0"/>
              </a:rPr>
              <a:t>Kiki Smith</a:t>
            </a:r>
            <a:endParaRPr lang="en-US" sz="3600" b="1" dirty="0">
              <a:latin typeface="Cambria"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4.bp.blogspot.com/_ssnb652rs8g/S1588bGOhVI/AAAAAAAABV8/hDJtgSOobeE/s400/parts.jpg"/>
          <p:cNvPicPr>
            <a:picLocks noChangeAspect="1" noChangeArrowheads="1"/>
          </p:cNvPicPr>
          <p:nvPr/>
        </p:nvPicPr>
        <p:blipFill>
          <a:blip r:embed="rId3" cstate="print"/>
          <a:srcRect/>
          <a:stretch>
            <a:fillRect/>
          </a:stretch>
        </p:blipFill>
        <p:spPr bwMode="auto">
          <a:xfrm>
            <a:off x="5377793" y="2895600"/>
            <a:ext cx="3766207" cy="3276600"/>
          </a:xfrm>
          <a:prstGeom prst="rect">
            <a:avLst/>
          </a:prstGeom>
          <a:noFill/>
        </p:spPr>
      </p:pic>
      <p:pic>
        <p:nvPicPr>
          <p:cNvPr id="52230" name="Picture 6" descr="http://4.bp.blogspot.com/_ssnb652rs8g/S16IraAaozI/AAAAAAAABWk/zzZB6P3SQbs/s400/You%27re-Fine2.jpg"/>
          <p:cNvPicPr>
            <a:picLocks noChangeAspect="1" noChangeArrowheads="1"/>
          </p:cNvPicPr>
          <p:nvPr/>
        </p:nvPicPr>
        <p:blipFill>
          <a:blip r:embed="rId4" cstate="print"/>
          <a:srcRect/>
          <a:stretch>
            <a:fillRect/>
          </a:stretch>
        </p:blipFill>
        <p:spPr bwMode="auto">
          <a:xfrm>
            <a:off x="0" y="0"/>
            <a:ext cx="7721600" cy="2895600"/>
          </a:xfrm>
          <a:prstGeom prst="rect">
            <a:avLst/>
          </a:prstGeom>
          <a:noFill/>
        </p:spPr>
      </p:pic>
      <p:sp>
        <p:nvSpPr>
          <p:cNvPr id="5" name="TextBox 4"/>
          <p:cNvSpPr txBox="1"/>
          <p:nvPr/>
        </p:nvSpPr>
        <p:spPr>
          <a:xfrm>
            <a:off x="685800" y="5867400"/>
            <a:ext cx="3657600" cy="646331"/>
          </a:xfrm>
          <a:prstGeom prst="rect">
            <a:avLst/>
          </a:prstGeom>
          <a:noFill/>
        </p:spPr>
        <p:txBody>
          <a:bodyPr wrap="square" rtlCol="0">
            <a:spAutoFit/>
          </a:bodyPr>
          <a:lstStyle/>
          <a:p>
            <a:pPr algn="ctr"/>
            <a:r>
              <a:rPr lang="en-US" sz="3600" b="1" dirty="0" smtClean="0">
                <a:latin typeface="Cambria" pitchFamily="18" charset="0"/>
              </a:rPr>
              <a:t>Lorna </a:t>
            </a:r>
            <a:r>
              <a:rPr lang="en-US" sz="3600" b="1" dirty="0" err="1" smtClean="0">
                <a:latin typeface="Cambria" pitchFamily="18" charset="0"/>
              </a:rPr>
              <a:t>Simpsom</a:t>
            </a:r>
            <a:endParaRPr lang="en-US" sz="3600" b="1" dirty="0">
              <a:latin typeface="Cambria" pitchFamily="18" charset="0"/>
            </a:endParaRPr>
          </a:p>
        </p:txBody>
      </p:sp>
      <p:pic>
        <p:nvPicPr>
          <p:cNvPr id="11266" name="Picture 2" descr="http://upload.wikimedia.org/wikipedia/commons/thumb/b/ba/LornaSimpsonApr09_cropped.jpg/220px-LornaSimpsonApr09_cropped.jpg"/>
          <p:cNvPicPr>
            <a:picLocks noChangeAspect="1" noChangeArrowheads="1"/>
          </p:cNvPicPr>
          <p:nvPr/>
        </p:nvPicPr>
        <p:blipFill>
          <a:blip r:embed="rId5"/>
          <a:srcRect/>
          <a:stretch>
            <a:fillRect/>
          </a:stretch>
        </p:blipFill>
        <p:spPr bwMode="auto">
          <a:xfrm>
            <a:off x="0" y="2895600"/>
            <a:ext cx="2035150" cy="2819400"/>
          </a:xfrm>
          <a:prstGeom prst="rect">
            <a:avLst/>
          </a:prstGeom>
          <a:noFill/>
        </p:spPr>
      </p:pic>
      <p:pic>
        <p:nvPicPr>
          <p:cNvPr id="11268" name="Picture 4" descr="File:Simpson necklines.jpg"/>
          <p:cNvPicPr>
            <a:picLocks noChangeAspect="1" noChangeArrowheads="1"/>
          </p:cNvPicPr>
          <p:nvPr/>
        </p:nvPicPr>
        <p:blipFill>
          <a:blip r:embed="rId6"/>
          <a:srcRect/>
          <a:stretch>
            <a:fillRect/>
          </a:stretch>
        </p:blipFill>
        <p:spPr bwMode="auto">
          <a:xfrm>
            <a:off x="1809750" y="2895600"/>
            <a:ext cx="3524250" cy="28194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4.bp.blogspot.com/_ssnb652rs8g/S157MygQEsI/AAAAAAAABUs/TWSqZXXZp70/s400/5_bearstudies01.jpg"/>
          <p:cNvPicPr>
            <a:picLocks noChangeAspect="1" noChangeArrowheads="1"/>
          </p:cNvPicPr>
          <p:nvPr/>
        </p:nvPicPr>
        <p:blipFill>
          <a:blip r:embed="rId3" cstate="print"/>
          <a:srcRect/>
          <a:stretch>
            <a:fillRect/>
          </a:stretch>
        </p:blipFill>
        <p:spPr bwMode="auto">
          <a:xfrm>
            <a:off x="3657601" y="-1"/>
            <a:ext cx="5486400" cy="4375405"/>
          </a:xfrm>
          <a:prstGeom prst="rect">
            <a:avLst/>
          </a:prstGeom>
          <a:noFill/>
        </p:spPr>
      </p:pic>
      <p:sp>
        <p:nvSpPr>
          <p:cNvPr id="3" name="TextBox 2"/>
          <p:cNvSpPr txBox="1"/>
          <p:nvPr/>
        </p:nvSpPr>
        <p:spPr>
          <a:xfrm>
            <a:off x="304800" y="304800"/>
            <a:ext cx="3124200" cy="1323439"/>
          </a:xfrm>
          <a:prstGeom prst="rect">
            <a:avLst/>
          </a:prstGeom>
          <a:noFill/>
        </p:spPr>
        <p:txBody>
          <a:bodyPr wrap="square" rtlCol="0">
            <a:spAutoFit/>
          </a:bodyPr>
          <a:lstStyle/>
          <a:p>
            <a:pPr algn="ctr"/>
            <a:r>
              <a:rPr lang="en-US" sz="4000" b="1" dirty="0" err="1" smtClean="0">
                <a:latin typeface="Cambria" pitchFamily="18" charset="0"/>
              </a:rPr>
              <a:t>Carlee</a:t>
            </a:r>
            <a:r>
              <a:rPr lang="en-US" sz="4000" b="1" dirty="0" smtClean="0">
                <a:latin typeface="Cambria" pitchFamily="18" charset="0"/>
              </a:rPr>
              <a:t> </a:t>
            </a:r>
          </a:p>
          <a:p>
            <a:pPr algn="ctr"/>
            <a:r>
              <a:rPr lang="en-US" sz="4000" b="1" dirty="0" smtClean="0">
                <a:latin typeface="Cambria" pitchFamily="18" charset="0"/>
              </a:rPr>
              <a:t>Fernandez</a:t>
            </a:r>
            <a:endParaRPr lang="en-US" sz="4000" b="1" dirty="0">
              <a:latin typeface="Cambria"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81600" y="533400"/>
            <a:ext cx="3962400" cy="4524315"/>
          </a:xfrm>
          <a:prstGeom prst="rect">
            <a:avLst/>
          </a:prstGeom>
        </p:spPr>
        <p:txBody>
          <a:bodyPr wrap="square">
            <a:spAutoFit/>
          </a:bodyPr>
          <a:lstStyle/>
          <a:p>
            <a:pPr algn="ctr"/>
            <a:r>
              <a:rPr lang="fr-FR" sz="3600" b="1" dirty="0">
                <a:latin typeface="Cambria" pitchFamily="18" charset="0"/>
              </a:rPr>
              <a:t>“Que le cheval vive en moi” </a:t>
            </a:r>
            <a:endParaRPr lang="fr-FR" sz="3600" b="1" dirty="0" smtClean="0">
              <a:latin typeface="Cambria" pitchFamily="18" charset="0"/>
            </a:endParaRPr>
          </a:p>
          <a:p>
            <a:pPr algn="ctr"/>
            <a:r>
              <a:rPr lang="fr-FR" sz="3600" b="1" dirty="0" smtClean="0">
                <a:latin typeface="Cambria" pitchFamily="18" charset="0"/>
              </a:rPr>
              <a:t>(</a:t>
            </a:r>
            <a:r>
              <a:rPr lang="fr-FR" sz="3600" b="1" dirty="0">
                <a:latin typeface="Cambria" pitchFamily="18" charset="0"/>
              </a:rPr>
              <a:t>May the horse live in me</a:t>
            </a:r>
            <a:r>
              <a:rPr lang="fr-FR" sz="3600" b="1" dirty="0" smtClean="0">
                <a:latin typeface="Cambria" pitchFamily="18" charset="0"/>
              </a:rPr>
              <a:t>)</a:t>
            </a:r>
          </a:p>
          <a:p>
            <a:pPr algn="ctr"/>
            <a:endParaRPr lang="fr-FR" sz="3600" b="1" dirty="0">
              <a:latin typeface="Cambria" pitchFamily="18" charset="0"/>
            </a:endParaRPr>
          </a:p>
          <a:p>
            <a:pPr algn="ctr"/>
            <a:r>
              <a:rPr lang="en-US" sz="3600" b="1" dirty="0">
                <a:latin typeface="Cambria" pitchFamily="18" charset="0"/>
              </a:rPr>
              <a:t> Marion Laval-</a:t>
            </a:r>
            <a:r>
              <a:rPr lang="en-US" sz="3600" b="1" dirty="0" err="1">
                <a:latin typeface="Cambria" pitchFamily="18" charset="0"/>
              </a:rPr>
              <a:t>Jeantet</a:t>
            </a:r>
            <a:r>
              <a:rPr lang="en-US" sz="3600" b="1" dirty="0">
                <a:latin typeface="Cambria" pitchFamily="18" charset="0"/>
              </a:rPr>
              <a:t> and </a:t>
            </a:r>
            <a:r>
              <a:rPr lang="en-US" sz="3600" b="1" dirty="0" err="1">
                <a:latin typeface="Cambria" pitchFamily="18" charset="0"/>
              </a:rPr>
              <a:t>Benoît</a:t>
            </a:r>
            <a:r>
              <a:rPr lang="en-US" sz="3600" b="1" dirty="0">
                <a:latin typeface="Cambria" pitchFamily="18" charset="0"/>
              </a:rPr>
              <a:t> </a:t>
            </a:r>
            <a:r>
              <a:rPr lang="en-US" sz="3600" b="1" dirty="0" err="1">
                <a:latin typeface="Cambria" pitchFamily="18" charset="0"/>
              </a:rPr>
              <a:t>Mangin</a:t>
            </a:r>
            <a:endParaRPr lang="en-US" sz="3600" dirty="0">
              <a:latin typeface="Cambria" pitchFamily="18" charset="0"/>
            </a:endParaRPr>
          </a:p>
        </p:txBody>
      </p:sp>
      <p:pic>
        <p:nvPicPr>
          <p:cNvPr id="4" name="Picture 4" descr="5chevalvienelrr340fac3.jpg"/>
          <p:cNvPicPr>
            <a:picLocks noChangeAspect="1" noChangeArrowheads="1"/>
          </p:cNvPicPr>
          <p:nvPr/>
        </p:nvPicPr>
        <p:blipFill>
          <a:blip r:embed="rId3"/>
          <a:srcRect/>
          <a:stretch>
            <a:fillRect/>
          </a:stretch>
        </p:blipFill>
        <p:spPr bwMode="auto">
          <a:xfrm>
            <a:off x="0" y="0"/>
            <a:ext cx="5181600" cy="51816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AOo-web-2.jpg"/>
          <p:cNvPicPr>
            <a:picLocks noChangeAspect="1" noChangeArrowheads="1"/>
          </p:cNvPicPr>
          <p:nvPr/>
        </p:nvPicPr>
        <p:blipFill>
          <a:blip r:embed="rId3"/>
          <a:srcRect/>
          <a:stretch>
            <a:fillRect/>
          </a:stretch>
        </p:blipFill>
        <p:spPr bwMode="auto">
          <a:xfrm>
            <a:off x="0" y="0"/>
            <a:ext cx="5943600" cy="4587062"/>
          </a:xfrm>
          <a:prstGeom prst="rect">
            <a:avLst/>
          </a:prstGeom>
          <a:noFill/>
        </p:spPr>
      </p:pic>
      <p:sp>
        <p:nvSpPr>
          <p:cNvPr id="6" name="TextBox 5"/>
          <p:cNvSpPr txBox="1"/>
          <p:nvPr/>
        </p:nvSpPr>
        <p:spPr>
          <a:xfrm>
            <a:off x="304800" y="4724400"/>
            <a:ext cx="8610600" cy="1815882"/>
          </a:xfrm>
          <a:prstGeom prst="rect">
            <a:avLst/>
          </a:prstGeom>
          <a:noFill/>
        </p:spPr>
        <p:txBody>
          <a:bodyPr wrap="square" rtlCol="0">
            <a:spAutoFit/>
          </a:bodyPr>
          <a:lstStyle/>
          <a:p>
            <a:pPr algn="ctr"/>
            <a:r>
              <a:rPr lang="en-US" sz="2800" dirty="0" smtClean="0">
                <a:latin typeface="Cambria" pitchFamily="18" charset="0"/>
              </a:rPr>
              <a:t>“In February 2011, having progressively built up her tolerance to the foreign animal bodies, she was injected with horse blood plasma containing the entire spectrum of foreign </a:t>
            </a:r>
            <a:r>
              <a:rPr lang="en-US" sz="2800" dirty="0" err="1" smtClean="0">
                <a:latin typeface="Cambria" pitchFamily="18" charset="0"/>
              </a:rPr>
              <a:t>immunoglobulins</a:t>
            </a:r>
            <a:r>
              <a:rPr lang="en-US" sz="2800" dirty="0" smtClean="0">
                <a:latin typeface="Cambria" pitchFamily="18" charset="0"/>
              </a:rPr>
              <a:t>….”</a:t>
            </a:r>
            <a:endParaRPr lang="en-US" sz="2800" dirty="0">
              <a:latin typeface="Cambria"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3-ak.buzzfed.com/static/enhanced/web05/2011/8/9/10/enhanced-buzz-24067-1312901437-2.jpg"/>
          <p:cNvPicPr>
            <a:picLocks noChangeAspect="1" noChangeArrowheads="1"/>
          </p:cNvPicPr>
          <p:nvPr/>
        </p:nvPicPr>
        <p:blipFill>
          <a:blip r:embed="rId3" cstate="print"/>
          <a:srcRect/>
          <a:stretch>
            <a:fillRect/>
          </a:stretch>
        </p:blipFill>
        <p:spPr bwMode="auto">
          <a:xfrm>
            <a:off x="0" y="0"/>
            <a:ext cx="4965331" cy="6858000"/>
          </a:xfrm>
          <a:prstGeom prst="rect">
            <a:avLst/>
          </a:prstGeom>
          <a:noFill/>
        </p:spPr>
      </p:pic>
      <p:sp>
        <p:nvSpPr>
          <p:cNvPr id="7" name="Rectangle 6"/>
          <p:cNvSpPr/>
          <p:nvPr/>
        </p:nvSpPr>
        <p:spPr>
          <a:xfrm>
            <a:off x="4953000" y="135315"/>
            <a:ext cx="4114800" cy="6494085"/>
          </a:xfrm>
          <a:prstGeom prst="rect">
            <a:avLst/>
          </a:prstGeom>
        </p:spPr>
        <p:txBody>
          <a:bodyPr wrap="square">
            <a:spAutoFit/>
          </a:bodyPr>
          <a:lstStyle/>
          <a:p>
            <a:pPr algn="ctr"/>
            <a:r>
              <a:rPr lang="en-US" sz="3200" dirty="0" smtClean="0">
                <a:latin typeface="Cambria" pitchFamily="18" charset="0"/>
              </a:rPr>
              <a:t>"I had the feeling of being extra-human,“ </a:t>
            </a:r>
            <a:r>
              <a:rPr lang="en-US" sz="3200" u="sng" dirty="0" smtClean="0">
                <a:latin typeface="Cambria" pitchFamily="18" charset="0"/>
                <a:hlinkClick r:id="rId4"/>
              </a:rPr>
              <a:t>explained</a:t>
            </a:r>
            <a:r>
              <a:rPr lang="en-US" sz="3200" dirty="0" smtClean="0">
                <a:latin typeface="Cambria" pitchFamily="18" charset="0"/>
              </a:rPr>
              <a:t> the artist. "I was not in my usual body. I was hyper-powerful, hyper-sensitive, hyper-nervous and very diffident. The emotionalism of an herbivore. I could not sleep. I probably felt a bit like a horse.'</a:t>
            </a:r>
            <a:endParaRPr lang="en-US" sz="3200" dirty="0">
              <a:latin typeface="Cambria"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90800" y="1828800"/>
            <a:ext cx="4495800" cy="923330"/>
          </a:xfrm>
          <a:prstGeom prst="rect">
            <a:avLst/>
          </a:prstGeom>
          <a:noFill/>
        </p:spPr>
        <p:txBody>
          <a:bodyPr wrap="square" rtlCol="0">
            <a:spAutoFit/>
          </a:bodyPr>
          <a:lstStyle/>
          <a:p>
            <a:r>
              <a:rPr lang="en-US" sz="5400" dirty="0" smtClean="0">
                <a:latin typeface="Cambria" pitchFamily="18" charset="0"/>
              </a:rPr>
              <a:t>Thank You</a:t>
            </a:r>
            <a:endParaRPr lang="en-US" sz="5400" dirty="0">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6152</TotalTime>
  <Words>981</Words>
  <Application>Microsoft Office PowerPoint</Application>
  <PresentationFormat>On-screen Show (4:3)</PresentationFormat>
  <Paragraphs>160</Paragraphs>
  <Slides>52</Slides>
  <Notes>34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Michelle</dc:creator>
  <cp:lastModifiedBy>Michelle Detorie</cp:lastModifiedBy>
  <cp:revision>169</cp:revision>
  <dcterms:created xsi:type="dcterms:W3CDTF">2011-10-09T01:56:15Z</dcterms:created>
  <dcterms:modified xsi:type="dcterms:W3CDTF">2015-06-30T18:14:38Z</dcterms:modified>
</cp:coreProperties>
</file>